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20.xml" ContentType="application/vnd.openxmlformats-officedocument.presentationml.notesSlide+xml"/>
  <Override PartName="/ppt/diagrams/drawing13.xml" ContentType="application/vnd.ms-office.drawingml.diagramDrawing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752" r:id="rId3"/>
    <p:sldId id="753" r:id="rId4"/>
    <p:sldId id="522" r:id="rId5"/>
    <p:sldId id="528" r:id="rId6"/>
    <p:sldId id="747" r:id="rId7"/>
    <p:sldId id="751" r:id="rId8"/>
    <p:sldId id="754" r:id="rId9"/>
    <p:sldId id="665" r:id="rId10"/>
    <p:sldId id="570" r:id="rId11"/>
    <p:sldId id="671" r:id="rId12"/>
    <p:sldId id="755" r:id="rId13"/>
    <p:sldId id="688" r:id="rId14"/>
    <p:sldId id="748" r:id="rId15"/>
    <p:sldId id="756" r:id="rId16"/>
    <p:sldId id="772" r:id="rId17"/>
    <p:sldId id="757" r:id="rId18"/>
    <p:sldId id="763" r:id="rId19"/>
    <p:sldId id="759" r:id="rId20"/>
    <p:sldId id="760" r:id="rId21"/>
    <p:sldId id="758" r:id="rId22"/>
    <p:sldId id="764" r:id="rId23"/>
    <p:sldId id="765" r:id="rId24"/>
    <p:sldId id="766" r:id="rId25"/>
    <p:sldId id="767" r:id="rId26"/>
    <p:sldId id="769" r:id="rId27"/>
    <p:sldId id="770" r:id="rId28"/>
    <p:sldId id="699" r:id="rId29"/>
  </p:sldIdLst>
  <p:sldSz cx="12192000" cy="6858000"/>
  <p:notesSz cx="6808788" cy="9940925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Maria Quijano Calle" initials="AMQC" lastIdx="1" clrIdx="0">
    <p:extLst>
      <p:ext uri="{19B8F6BF-5375-455C-9EA6-DF929625EA0E}">
        <p15:presenceInfo xmlns:p15="http://schemas.microsoft.com/office/powerpoint/2012/main" xmlns="" userId="S-1-5-21-1161133250-923842744-3718985640-12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8D36"/>
    <a:srgbClr val="F58223"/>
    <a:srgbClr val="F58427"/>
    <a:srgbClr val="85A644"/>
    <a:srgbClr val="E60330"/>
    <a:srgbClr val="E94945"/>
    <a:srgbClr val="E73935"/>
    <a:srgbClr val="8CAF47"/>
    <a:srgbClr val="76C0D4"/>
    <a:srgbClr val="D488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2362" autoAdjust="0"/>
  </p:normalViewPr>
  <p:slideViewPr>
    <p:cSldViewPr snapToGrid="0">
      <p:cViewPr varScale="1">
        <p:scale>
          <a:sx n="84" d="100"/>
          <a:sy n="84" d="100"/>
        </p:scale>
        <p:origin x="-34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ncieza\Desktop\MIDIS_2015\07%20FED\PRESENTACIONES\PPT%20FED_SUSCRIPCION%20FASE%202\GRAFICOS%20PPT%2027.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cieza\Desktop\MIDIS_2015\09%20FED%20TERCERA%20FASE\PPT_EVENTO%2029%20Y%2030%20ENERO\GRAFICO%20CUMPLIMIENTO%20NIVEL1_EDUCAC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cieza\Desktop\MIDIS_2015\09%20FED%20TERCERA%20FASE\PPT_EVENTO%2029%20Y%2030%20ENERO\GRAFICO%20CUMPLIMIENTO%20NIVEL1_EDUCA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style val="18"/>
  <c:chart>
    <c:autoTitleDeleted val="1"/>
    <c:plotArea>
      <c:layout>
        <c:manualLayout>
          <c:layoutTarget val="inner"/>
          <c:xMode val="edge"/>
          <c:yMode val="edge"/>
          <c:x val="7.9608665442923568E-2"/>
          <c:y val="4.3922211866760083E-2"/>
          <c:w val="0.90493452289028042"/>
          <c:h val="0.76767945335151699"/>
        </c:manualLayout>
      </c:layout>
      <c:lineChart>
        <c:grouping val="standard"/>
        <c:ser>
          <c:idx val="0"/>
          <c:order val="0"/>
          <c:tx>
            <c:strRef>
              <c:f>Hoja1!$A$2</c:f>
              <c:strCache>
                <c:ptCount val="1"/>
                <c:pt idx="0">
                  <c:v>Distritos FED</c:v>
                </c:pt>
              </c:strCache>
            </c:strRef>
          </c:tx>
          <c:spPr>
            <a:ln w="38100"/>
          </c:spPr>
          <c:dLbls>
            <c:dLbl>
              <c:idx val="0"/>
              <c:layout>
                <c:manualLayout>
                  <c:x val="-3.6799967825344157E-2"/>
                  <c:y val="3.67890691295167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lang="es-ES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es-P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284029161565022E-2"/>
                  <c:y val="-4.36558916977483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225322931562582E-2"/>
                  <c:y val="-4.67887237779488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617331510376464E-3"/>
                  <c:y val="-3.705005624296963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075427612051627E-2"/>
                  <c:y val="-4.36558916977483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lang="es-ES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es-PE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s-ES"/>
                </a:pPr>
                <a:endParaRPr lang="es-PE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13"/>
                <c:pt idx="0">
                  <c:v>ABR 
2014</c:v>
                </c:pt>
                <c:pt idx="1">
                  <c:v>MAY 
2014</c:v>
                </c:pt>
                <c:pt idx="2">
                  <c:v>JUN 
2014</c:v>
                </c:pt>
                <c:pt idx="3">
                  <c:v>JUL 
2014</c:v>
                </c:pt>
                <c:pt idx="4">
                  <c:v>AGO 
2014</c:v>
                </c:pt>
                <c:pt idx="5">
                  <c:v>SET 
2014</c:v>
                </c:pt>
                <c:pt idx="6">
                  <c:v>OCT 
2014</c:v>
                </c:pt>
                <c:pt idx="7">
                  <c:v>NOV 
2014</c:v>
                </c:pt>
                <c:pt idx="8">
                  <c:v>DIC 
2014</c:v>
                </c:pt>
                <c:pt idx="9">
                  <c:v>ENE
2015</c:v>
                </c:pt>
                <c:pt idx="10">
                  <c:v>FEB
2015</c:v>
                </c:pt>
                <c:pt idx="11">
                  <c:v>MAR
2015</c:v>
                </c:pt>
                <c:pt idx="12">
                  <c:v>ABR
2015</c:v>
                </c:pt>
              </c:strCache>
            </c:strRef>
          </c:cat>
          <c:val>
            <c:numRef>
              <c:f>Hoja1!$B$2:$N$2</c:f>
              <c:numCache>
                <c:formatCode>0%</c:formatCode>
                <c:ptCount val="13"/>
                <c:pt idx="0">
                  <c:v>0.47000000000000003</c:v>
                </c:pt>
                <c:pt idx="1">
                  <c:v>0.87018469656992092</c:v>
                </c:pt>
                <c:pt idx="2">
                  <c:v>0.91451187335092343</c:v>
                </c:pt>
                <c:pt idx="3">
                  <c:v>0.8934036939313984</c:v>
                </c:pt>
                <c:pt idx="4">
                  <c:v>0.97044854881266485</c:v>
                </c:pt>
                <c:pt idx="5">
                  <c:v>0.93825857519788913</c:v>
                </c:pt>
                <c:pt idx="6">
                  <c:v>0.90870712401055409</c:v>
                </c:pt>
                <c:pt idx="7">
                  <c:v>0.92770448548812678</c:v>
                </c:pt>
                <c:pt idx="8">
                  <c:v>0.87387862796833782</c:v>
                </c:pt>
                <c:pt idx="9">
                  <c:v>0.80031039834454221</c:v>
                </c:pt>
                <c:pt idx="10">
                  <c:v>0.75581996896016568</c:v>
                </c:pt>
                <c:pt idx="11">
                  <c:v>0.69000000000000006</c:v>
                </c:pt>
                <c:pt idx="12">
                  <c:v>0.73000000000000009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 FED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 w="0" cap="rnd"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0708942276656487E-2"/>
                  <c:y val="-4.44408264756379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lang="es-ES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s-P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322975679612661E-2"/>
                  <c:y val="4.67889704576401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326258807760742E-2"/>
                  <c:y val="4.99218025378406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326615232360802E-3"/>
                  <c:y val="4.678897045764017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994067592631921E-2"/>
                  <c:y val="3.11248100566376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lang="es-ES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s-PE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s-ES"/>
                </a:pPr>
                <a:endParaRPr lang="es-PE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13"/>
                <c:pt idx="0">
                  <c:v>ABR 
2014</c:v>
                </c:pt>
                <c:pt idx="1">
                  <c:v>MAY 
2014</c:v>
                </c:pt>
                <c:pt idx="2">
                  <c:v>JUN 
2014</c:v>
                </c:pt>
                <c:pt idx="3">
                  <c:v>JUL 
2014</c:v>
                </c:pt>
                <c:pt idx="4">
                  <c:v>AGO 
2014</c:v>
                </c:pt>
                <c:pt idx="5">
                  <c:v>SET 
2014</c:v>
                </c:pt>
                <c:pt idx="6">
                  <c:v>OCT 
2014</c:v>
                </c:pt>
                <c:pt idx="7">
                  <c:v>NOV 
2014</c:v>
                </c:pt>
                <c:pt idx="8">
                  <c:v>DIC 
2014</c:v>
                </c:pt>
                <c:pt idx="9">
                  <c:v>ENE
2015</c:v>
                </c:pt>
                <c:pt idx="10">
                  <c:v>FEB
2015</c:v>
                </c:pt>
                <c:pt idx="11">
                  <c:v>MAR
2015</c:v>
                </c:pt>
                <c:pt idx="12">
                  <c:v>ABR
2015</c:v>
                </c:pt>
              </c:strCache>
            </c:strRef>
          </c:cat>
          <c:val>
            <c:numRef>
              <c:f>Hoja1!$B$3:$N$3</c:f>
              <c:numCache>
                <c:formatCode>0%</c:formatCode>
                <c:ptCount val="13"/>
                <c:pt idx="0">
                  <c:v>0.53</c:v>
                </c:pt>
                <c:pt idx="1">
                  <c:v>0.76774193548387126</c:v>
                </c:pt>
                <c:pt idx="2">
                  <c:v>0.79838709677419362</c:v>
                </c:pt>
                <c:pt idx="3">
                  <c:v>0.78655913978494607</c:v>
                </c:pt>
                <c:pt idx="4">
                  <c:v>0.81021505376344083</c:v>
                </c:pt>
                <c:pt idx="5">
                  <c:v>0.76021505376344101</c:v>
                </c:pt>
                <c:pt idx="6">
                  <c:v>0.73870967741935512</c:v>
                </c:pt>
                <c:pt idx="7">
                  <c:v>0.760752688172043</c:v>
                </c:pt>
                <c:pt idx="8">
                  <c:v>0.73010752688172043</c:v>
                </c:pt>
                <c:pt idx="9">
                  <c:v>0.69639978506179478</c:v>
                </c:pt>
                <c:pt idx="10">
                  <c:v>0.64857603439011291</c:v>
                </c:pt>
                <c:pt idx="11">
                  <c:v>0.62000000000000011</c:v>
                </c:pt>
                <c:pt idx="12">
                  <c:v>0.66000000000000014</c:v>
                </c:pt>
              </c:numCache>
            </c:numRef>
          </c:val>
        </c:ser>
        <c:dLbls/>
        <c:marker val="1"/>
        <c:axId val="140617600"/>
        <c:axId val="140619136"/>
      </c:lineChart>
      <c:catAx>
        <c:axId val="1406176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lang="es-ES"/>
            </a:pPr>
            <a:endParaRPr lang="es-PE"/>
          </a:p>
        </c:txPr>
        <c:crossAx val="140619136"/>
        <c:crosses val="autoZero"/>
        <c:auto val="1"/>
        <c:lblAlgn val="ctr"/>
        <c:lblOffset val="100"/>
      </c:catAx>
      <c:valAx>
        <c:axId val="140619136"/>
        <c:scaling>
          <c:orientation val="minMax"/>
          <c:max val="1"/>
        </c:scaling>
        <c:axPos val="l"/>
        <c:numFmt formatCode="0%" sourceLinked="1"/>
        <c:majorTickMark val="none"/>
        <c:tickLblPos val="nextTo"/>
        <c:txPr>
          <a:bodyPr rot="-60000000" vert="horz"/>
          <a:lstStyle/>
          <a:p>
            <a:pPr>
              <a:defRPr lang="es-ES"/>
            </a:pPr>
            <a:endParaRPr lang="es-PE"/>
          </a:p>
        </c:txPr>
        <c:crossAx val="140617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5945125385741918"/>
          <c:y val="0.56156138377439657"/>
          <c:w val="0.17284244951653868"/>
          <c:h val="0.13372561672773142"/>
        </c:manualLayout>
      </c:layout>
      <c:txPr>
        <a:bodyPr rot="0" vert="horz"/>
        <a:lstStyle/>
        <a:p>
          <a:pPr>
            <a:defRPr lang="es-ES"/>
          </a:pPr>
          <a:endParaRPr lang="es-PE"/>
        </a:p>
      </c:txPr>
    </c:legend>
    <c:plotVisOnly val="1"/>
    <c:dispBlanksAs val="gap"/>
  </c:chart>
  <c:txPr>
    <a:bodyPr/>
    <a:lstStyle/>
    <a:p>
      <a:pPr>
        <a:defRPr sz="1300">
          <a:latin typeface="Candara" panose="020E0502030303020204" pitchFamily="34" charset="0"/>
        </a:defRPr>
      </a:pPr>
      <a:endParaRPr lang="es-P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autoTitleDeleted val="1"/>
    <c:plotArea>
      <c:layout>
        <c:manualLayout>
          <c:layoutTarget val="inner"/>
          <c:xMode val="edge"/>
          <c:yMode val="edge"/>
          <c:x val="0.10108757236485272"/>
          <c:y val="0.11183143540795872"/>
          <c:w val="0.8697806519221376"/>
          <c:h val="0.66101331947538744"/>
        </c:manualLayout>
      </c:layout>
      <c:barChart>
        <c:barDir val="col"/>
        <c:grouping val="clustered"/>
        <c:ser>
          <c:idx val="0"/>
          <c:order val="0"/>
          <c:tx>
            <c:strRef>
              <c:f>'Hoja1 (2)'!$C$2</c:f>
              <c:strCache>
                <c:ptCount val="1"/>
                <c:pt idx="0">
                  <c:v>% EESS con 75% equipos</c:v>
                </c:pt>
              </c:strCache>
            </c:strRef>
          </c:tx>
          <c:spPr>
            <a:solidFill>
              <a:srgbClr val="FF6161"/>
            </a:solidFill>
            <a:ln w="9525" cap="flat" cmpd="sng" algn="ctr">
              <a:solidFill>
                <a:srgbClr val="C00000"/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1.4435221941537487E-3"/>
                  <c:y val="1.06853582554516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870443883075247E-3"/>
                  <c:y val="7.570093457943898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176109707686774E-3"/>
                  <c:y val="4.454828660436109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30566582461207E-3"/>
                  <c:y val="7.570093457943928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4387020947955943E-3"/>
                  <c:y val="4.454828660436138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30566582461207E-3"/>
                  <c:y val="4.454828660436138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305665824613119E-3"/>
                  <c:y val="4.454828660436138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585707136801908E-16"/>
                  <c:y val="1.380062305295950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4.454828660436138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200" b="0" i="0" u="none" strike="noStrike" kern="1200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'Hoja1 (2)'!$B$3:$B$11</c:f>
              <c:strCache>
                <c:ptCount val="9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Huancavelica</c:v>
                </c:pt>
                <c:pt idx="5">
                  <c:v>Huánuco</c:v>
                </c:pt>
                <c:pt idx="6">
                  <c:v>Loreto</c:v>
                </c:pt>
                <c:pt idx="7">
                  <c:v>Puno</c:v>
                </c:pt>
                <c:pt idx="8">
                  <c:v>Ucayali</c:v>
                </c:pt>
              </c:strCache>
            </c:strRef>
          </c:cat>
          <c:val>
            <c:numRef>
              <c:f>'Hoja1 (2)'!$C$3:$C$11</c:f>
              <c:numCache>
                <c:formatCode>0%</c:formatCode>
                <c:ptCount val="9"/>
                <c:pt idx="0">
                  <c:v>0.90128755364806867</c:v>
                </c:pt>
                <c:pt idx="1">
                  <c:v>0.94387755102040827</c:v>
                </c:pt>
                <c:pt idx="2">
                  <c:v>1</c:v>
                </c:pt>
                <c:pt idx="3">
                  <c:v>0.97984886649874081</c:v>
                </c:pt>
                <c:pt idx="4">
                  <c:v>1</c:v>
                </c:pt>
                <c:pt idx="5">
                  <c:v>0.97744360902255623</c:v>
                </c:pt>
                <c:pt idx="6">
                  <c:v>0.1161825726141079</c:v>
                </c:pt>
                <c:pt idx="7">
                  <c:v>0.60995850622406655</c:v>
                </c:pt>
                <c:pt idx="8">
                  <c:v>0.54255319148936143</c:v>
                </c:pt>
              </c:numCache>
            </c:numRef>
          </c:val>
        </c:ser>
        <c:ser>
          <c:idx val="1"/>
          <c:order val="1"/>
          <c:tx>
            <c:strRef>
              <c:f>'Hoja1 (2)'!$D$2</c:f>
              <c:strCache>
                <c:ptCount val="1"/>
                <c:pt idx="0">
                  <c:v>% EESS con 75% equipos, medicamentos e insumos críticos</c:v>
                </c:pt>
              </c:strCache>
            </c:strRef>
          </c:tx>
          <c:spPr>
            <a:solidFill>
              <a:srgbClr val="F58223">
                <a:alpha val="78000"/>
              </a:srgbClr>
            </a:solidFill>
            <a:ln w="9525" cap="flat" cmpd="sng" algn="ctr">
              <a:solidFill>
                <a:srgbClr val="F68D36"/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0"/>
                  <c:y val="7.570093457943898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905269201842752E-3"/>
                  <c:y val="1.068535825545171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858442934277182E-3"/>
                  <c:y val="1.339563862928349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647114163793053E-3"/>
                  <c:y val="1.339563862928349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081821294077373E-3"/>
                  <c:y val="4.454828660436138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4034995026510813E-3"/>
                  <c:y val="4.454828660436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585707136801908E-16"/>
                  <c:y val="4.454828660436109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3693940431359123E-3"/>
                  <c:y val="1.175043540118233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200" b="0" i="0" u="none" strike="noStrike" kern="1200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'Hoja1 (2)'!$B$3:$B$11</c:f>
              <c:strCache>
                <c:ptCount val="9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Huancavelica</c:v>
                </c:pt>
                <c:pt idx="5">
                  <c:v>Huánuco</c:v>
                </c:pt>
                <c:pt idx="6">
                  <c:v>Loreto</c:v>
                </c:pt>
                <c:pt idx="7">
                  <c:v>Puno</c:v>
                </c:pt>
                <c:pt idx="8">
                  <c:v>Ucayali</c:v>
                </c:pt>
              </c:strCache>
            </c:strRef>
          </c:cat>
          <c:val>
            <c:numRef>
              <c:f>'Hoja1 (2)'!$D$3:$D$11</c:f>
              <c:numCache>
                <c:formatCode>0%</c:formatCode>
                <c:ptCount val="9"/>
                <c:pt idx="0">
                  <c:v>0.67811158798283266</c:v>
                </c:pt>
                <c:pt idx="1">
                  <c:v>0.17346938775510209</c:v>
                </c:pt>
                <c:pt idx="2">
                  <c:v>0.8309178743961354</c:v>
                </c:pt>
                <c:pt idx="3">
                  <c:v>0.49874055415617125</c:v>
                </c:pt>
                <c:pt idx="4">
                  <c:v>1</c:v>
                </c:pt>
                <c:pt idx="5">
                  <c:v>0.33834586466165423</c:v>
                </c:pt>
                <c:pt idx="6">
                  <c:v>2.4896265560165984E-2</c:v>
                </c:pt>
                <c:pt idx="7">
                  <c:v>1.2448132780082988E-2</c:v>
                </c:pt>
                <c:pt idx="8">
                  <c:v>3.1914893617021281E-2</c:v>
                </c:pt>
              </c:numCache>
            </c:numRef>
          </c:val>
        </c:ser>
        <c:dLbls>
          <c:showVal val="1"/>
        </c:dLbls>
        <c:gapWidth val="240"/>
        <c:overlap val="-24"/>
        <c:axId val="71242880"/>
        <c:axId val="71244416"/>
      </c:barChart>
      <c:catAx>
        <c:axId val="71242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71244416"/>
        <c:crosses val="autoZero"/>
        <c:auto val="1"/>
        <c:lblAlgn val="ctr"/>
        <c:lblOffset val="100"/>
      </c:catAx>
      <c:valAx>
        <c:axId val="71244416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7124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71694517302087"/>
          <c:y val="0.87458017514165864"/>
          <c:w val="0.64968257441263388"/>
          <c:h val="6.011111928765912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chemeClr val="tx1">
              <a:lumMod val="95000"/>
              <a:lumOff val="5000"/>
            </a:schemeClr>
          </a:solidFill>
          <a:latin typeface="Candara" panose="020E0502030303020204" pitchFamily="34" charset="0"/>
        </a:defRPr>
      </a:pPr>
      <a:endParaRPr lang="es-P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autoTitleDeleted val="1"/>
    <c:plotArea>
      <c:layout>
        <c:manualLayout>
          <c:layoutTarget val="inner"/>
          <c:xMode val="edge"/>
          <c:yMode val="edge"/>
          <c:x val="6.6925708623877408E-2"/>
          <c:y val="0.1118314354079587"/>
          <c:w val="0.9039424799610688"/>
          <c:h val="0.66101331947538744"/>
        </c:manualLayout>
      </c:layout>
      <c:barChart>
        <c:barDir val="col"/>
        <c:grouping val="clustered"/>
        <c:ser>
          <c:idx val="0"/>
          <c:order val="0"/>
          <c:tx>
            <c:strRef>
              <c:f>'Cumplimiento. Graficos '!$B$50</c:f>
              <c:strCache>
                <c:ptCount val="1"/>
                <c:pt idx="0">
                  <c:v>Basal </c:v>
                </c:pt>
              </c:strCache>
            </c:strRef>
          </c:tx>
          <c:spPr>
            <a:solidFill>
              <a:srgbClr val="FF4F4F"/>
            </a:solidFill>
            <a:ln w="9525" cap="flat" cmpd="sng" algn="ctr">
              <a:solidFill>
                <a:srgbClr val="C00000"/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7.2176109707686896E-3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740887766149678E-3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305665824612061E-3"/>
                  <c:y val="7.570093457943927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740887766149938E-3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7408877661494E-3"/>
                  <c:y val="1.068535825545171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740887766150467E-3"/>
                  <c:y val="7.570093457943927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77408877661494E-3"/>
                  <c:y val="4.454828660436022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305665824612061E-3"/>
                  <c:y val="1.06853582554516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3305665824613119E-3"/>
                  <c:y val="1.068535825545171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100" b="0" i="0" u="none" strike="noStrike" kern="1200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'Cumplimiento. Graficos '!$C$28:$K$28</c:f>
              <c:strCache>
                <c:ptCount val="9"/>
                <c:pt idx="0">
                  <c:v>Amazonas </c:v>
                </c:pt>
                <c:pt idx="1">
                  <c:v>Apurimac</c:v>
                </c:pt>
                <c:pt idx="2">
                  <c:v>Ayacucho </c:v>
                </c:pt>
                <c:pt idx="3">
                  <c:v>Cajamarca </c:v>
                </c:pt>
                <c:pt idx="4">
                  <c:v>Huancavelica </c:v>
                </c:pt>
                <c:pt idx="5">
                  <c:v>Huanuco </c:v>
                </c:pt>
                <c:pt idx="6">
                  <c:v>Loreto </c:v>
                </c:pt>
                <c:pt idx="7">
                  <c:v>Puno </c:v>
                </c:pt>
                <c:pt idx="8">
                  <c:v>Ucayali </c:v>
                </c:pt>
              </c:strCache>
            </c:strRef>
          </c:cat>
          <c:val>
            <c:numRef>
              <c:f>'Cumplimiento. Graficos '!$C$50:$K$50</c:f>
              <c:numCache>
                <c:formatCode>0%</c:formatCode>
                <c:ptCount val="9"/>
                <c:pt idx="0">
                  <c:v>0.87000000000000011</c:v>
                </c:pt>
                <c:pt idx="1">
                  <c:v>0.48000000000000004</c:v>
                </c:pt>
                <c:pt idx="2">
                  <c:v>0.46</c:v>
                </c:pt>
                <c:pt idx="3">
                  <c:v>0.52</c:v>
                </c:pt>
                <c:pt idx="4">
                  <c:v>0.72000000000000008</c:v>
                </c:pt>
                <c:pt idx="5">
                  <c:v>0.75000000000000011</c:v>
                </c:pt>
                <c:pt idx="6">
                  <c:v>0.13</c:v>
                </c:pt>
                <c:pt idx="7">
                  <c:v>0.26</c:v>
                </c:pt>
                <c:pt idx="8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'Cumplimiento. Graficos '!$B$51</c:f>
              <c:strCache>
                <c:ptCount val="1"/>
                <c:pt idx="0">
                  <c:v>Meta </c:v>
                </c:pt>
              </c:strCache>
            </c:strRef>
          </c:tx>
          <c:spPr>
            <a:solidFill>
              <a:srgbClr val="F1995D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2.8870644582396636E-3"/>
                  <c:y val="-2.669781931464176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740887766149678E-3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176109707686766E-3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176109707687295E-3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04655359076254E-2"/>
                  <c:y val="1.068535825545171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104655359076148E-2"/>
                  <c:y val="1.068535825545171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2176109707687815E-3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2176109707686766E-3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77408877661494E-3"/>
                  <c:y val="7.570093457943927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100" b="0" i="0" u="none" strike="noStrike" kern="1200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'Cumplimiento. Graficos '!$C$28:$K$28</c:f>
              <c:strCache>
                <c:ptCount val="9"/>
                <c:pt idx="0">
                  <c:v>Amazonas </c:v>
                </c:pt>
                <c:pt idx="1">
                  <c:v>Apurimac</c:v>
                </c:pt>
                <c:pt idx="2">
                  <c:v>Ayacucho </c:v>
                </c:pt>
                <c:pt idx="3">
                  <c:v>Cajamarca </c:v>
                </c:pt>
                <c:pt idx="4">
                  <c:v>Huancavelica </c:v>
                </c:pt>
                <c:pt idx="5">
                  <c:v>Huanuco </c:v>
                </c:pt>
                <c:pt idx="6">
                  <c:v>Loreto </c:v>
                </c:pt>
                <c:pt idx="7">
                  <c:v>Puno </c:v>
                </c:pt>
                <c:pt idx="8">
                  <c:v>Ucayali </c:v>
                </c:pt>
              </c:strCache>
            </c:strRef>
          </c:cat>
          <c:val>
            <c:numRef>
              <c:f>'Cumplimiento. Graficos '!$C$51:$K$51</c:f>
              <c:numCache>
                <c:formatCode>0%</c:formatCode>
                <c:ptCount val="9"/>
                <c:pt idx="0">
                  <c:v>0.95000000000000007</c:v>
                </c:pt>
                <c:pt idx="1">
                  <c:v>0.75000000000000011</c:v>
                </c:pt>
                <c:pt idx="2">
                  <c:v>0.75000000000000011</c:v>
                </c:pt>
                <c:pt idx="3">
                  <c:v>0.75000000000000011</c:v>
                </c:pt>
                <c:pt idx="4">
                  <c:v>0.9</c:v>
                </c:pt>
                <c:pt idx="5">
                  <c:v>0.9</c:v>
                </c:pt>
                <c:pt idx="6">
                  <c:v>0.60000000000000009</c:v>
                </c:pt>
                <c:pt idx="7">
                  <c:v>0.75000000000000011</c:v>
                </c:pt>
                <c:pt idx="8">
                  <c:v>0.75000000000000011</c:v>
                </c:pt>
              </c:numCache>
            </c:numRef>
          </c:val>
        </c:ser>
        <c:ser>
          <c:idx val="2"/>
          <c:order val="2"/>
          <c:tx>
            <c:strRef>
              <c:f>'Cumplimiento. Graficos '!$B$52</c:f>
              <c:strCache>
                <c:ptCount val="1"/>
                <c:pt idx="0">
                  <c:v>Cumplimiento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9.5588520718188142E-4"/>
                  <c:y val="-4.890965732087227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435221941537352E-3"/>
                  <c:y val="7.570093457943912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435221941537352E-3"/>
                  <c:y val="4.454828660436109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76109707686766E-3"/>
                  <c:y val="7.570093457943927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4.45482866043612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435221941537352E-3"/>
                  <c:y val="7.570093457943912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435221941537352E-3"/>
                  <c:y val="4.454828660436109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4.454828660436166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435221941538413E-3"/>
                  <c:y val="1.339563862928349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100" b="0" i="0" u="none" strike="noStrike" kern="1200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'Cumplimiento. Graficos '!$C$28:$K$28</c:f>
              <c:strCache>
                <c:ptCount val="9"/>
                <c:pt idx="0">
                  <c:v>Amazonas </c:v>
                </c:pt>
                <c:pt idx="1">
                  <c:v>Apurimac</c:v>
                </c:pt>
                <c:pt idx="2">
                  <c:v>Ayacucho </c:v>
                </c:pt>
                <c:pt idx="3">
                  <c:v>Cajamarca </c:v>
                </c:pt>
                <c:pt idx="4">
                  <c:v>Huancavelica </c:v>
                </c:pt>
                <c:pt idx="5">
                  <c:v>Huanuco </c:v>
                </c:pt>
                <c:pt idx="6">
                  <c:v>Loreto </c:v>
                </c:pt>
                <c:pt idx="7">
                  <c:v>Puno </c:v>
                </c:pt>
                <c:pt idx="8">
                  <c:v>Ucayali </c:v>
                </c:pt>
              </c:strCache>
            </c:strRef>
          </c:cat>
          <c:val>
            <c:numRef>
              <c:f>'Cumplimiento. Graficos '!$C$52:$K$52</c:f>
              <c:numCache>
                <c:formatCode>0%</c:formatCode>
                <c:ptCount val="9"/>
                <c:pt idx="0">
                  <c:v>0.93</c:v>
                </c:pt>
                <c:pt idx="1">
                  <c:v>0.91</c:v>
                </c:pt>
                <c:pt idx="2">
                  <c:v>0.88</c:v>
                </c:pt>
                <c:pt idx="3">
                  <c:v>0.78</c:v>
                </c:pt>
                <c:pt idx="4">
                  <c:v>0.93</c:v>
                </c:pt>
                <c:pt idx="5">
                  <c:v>0.9</c:v>
                </c:pt>
                <c:pt idx="6">
                  <c:v>0.76000000000000012</c:v>
                </c:pt>
                <c:pt idx="7">
                  <c:v>0.81</c:v>
                </c:pt>
                <c:pt idx="8">
                  <c:v>0.81</c:v>
                </c:pt>
              </c:numCache>
            </c:numRef>
          </c:val>
        </c:ser>
        <c:ser>
          <c:idx val="3"/>
          <c:order val="3"/>
          <c:tx>
            <c:strRef>
              <c:f>'Cumplimiento. Graficos '!$B$53</c:f>
              <c:strCache>
                <c:ptCount val="1"/>
                <c:pt idx="0">
                  <c:v>Subsanación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1.896094046264692E-2"/>
                  <c:y val="-4.890965732087227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'Cumplimiento. Graficos '!$C$28:$K$28</c:f>
              <c:strCache>
                <c:ptCount val="9"/>
                <c:pt idx="0">
                  <c:v>Amazonas </c:v>
                </c:pt>
                <c:pt idx="1">
                  <c:v>Apurimac</c:v>
                </c:pt>
                <c:pt idx="2">
                  <c:v>Ayacucho </c:v>
                </c:pt>
                <c:pt idx="3">
                  <c:v>Cajamarca </c:v>
                </c:pt>
                <c:pt idx="4">
                  <c:v>Huancavelica </c:v>
                </c:pt>
                <c:pt idx="5">
                  <c:v>Huanuco </c:v>
                </c:pt>
                <c:pt idx="6">
                  <c:v>Loreto </c:v>
                </c:pt>
                <c:pt idx="7">
                  <c:v>Puno </c:v>
                </c:pt>
                <c:pt idx="8">
                  <c:v>Ucayali </c:v>
                </c:pt>
              </c:strCache>
            </c:strRef>
          </c:cat>
          <c:val>
            <c:numRef>
              <c:f>'Cumplimiento. Graficos '!$C$53:$K$53</c:f>
              <c:numCache>
                <c:formatCode>General</c:formatCode>
                <c:ptCount val="9"/>
                <c:pt idx="0" formatCode="0%">
                  <c:v>0.97000000000000008</c:v>
                </c:pt>
              </c:numCache>
            </c:numRef>
          </c:val>
        </c:ser>
        <c:dLbls>
          <c:showVal val="1"/>
        </c:dLbls>
        <c:gapWidth val="240"/>
        <c:overlap val="-24"/>
        <c:axId val="74056832"/>
        <c:axId val="74058368"/>
      </c:barChart>
      <c:catAx>
        <c:axId val="74056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74058368"/>
        <c:crosses val="autoZero"/>
        <c:auto val="1"/>
        <c:lblAlgn val="ctr"/>
        <c:lblOffset val="100"/>
      </c:catAx>
      <c:valAx>
        <c:axId val="74058368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7405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76627878853027"/>
          <c:y val="0.87458017514165864"/>
          <c:w val="0.43102540878017781"/>
          <c:h val="6.387396668874335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chemeClr val="tx1">
              <a:lumMod val="95000"/>
              <a:lumOff val="5000"/>
            </a:schemeClr>
          </a:solidFill>
          <a:latin typeface="Candara" panose="020E0502030303020204" pitchFamily="34" charset="0"/>
        </a:defRPr>
      </a:pPr>
      <a:endParaRPr lang="es-P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autoTitleDeleted val="1"/>
    <c:plotArea>
      <c:layout>
        <c:manualLayout>
          <c:layoutTarget val="inner"/>
          <c:xMode val="edge"/>
          <c:yMode val="edge"/>
          <c:x val="6.4392713127869511E-2"/>
          <c:y val="7.6370949543695832E-2"/>
          <c:w val="0.90647560190763266"/>
          <c:h val="0.69647376742790557"/>
        </c:manualLayout>
      </c:layout>
      <c:barChart>
        <c:barDir val="col"/>
        <c:grouping val="clustered"/>
        <c:ser>
          <c:idx val="0"/>
          <c:order val="0"/>
          <c:tx>
            <c:strRef>
              <c:f>'Cumplimiento. Graficos '!$B$63</c:f>
              <c:strCache>
                <c:ptCount val="1"/>
                <c:pt idx="0">
                  <c:v>Basal </c:v>
                </c:pt>
              </c:strCache>
            </c:strRef>
          </c:tx>
          <c:spPr>
            <a:solidFill>
              <a:srgbClr val="FF4F4F"/>
            </a:solidFill>
            <a:ln w="9525" cap="flat" cmpd="sng" algn="ctr">
              <a:solidFill>
                <a:srgbClr val="C00000"/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4.3305665824612191E-3"/>
                  <c:y val="4.254176171903746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435221941537352E-3"/>
                  <c:y val="1.01049868766403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305665824612061E-3"/>
                  <c:y val="-1.217160938994775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100" b="0" i="0" u="none" strike="noStrike" kern="1200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'Cumplimiento. Graficos '!$C$28:$K$28</c:f>
              <c:strCache>
                <c:ptCount val="9"/>
                <c:pt idx="0">
                  <c:v>Amazonas </c:v>
                </c:pt>
                <c:pt idx="1">
                  <c:v>Apurimac</c:v>
                </c:pt>
                <c:pt idx="2">
                  <c:v>Ayacucho </c:v>
                </c:pt>
                <c:pt idx="3">
                  <c:v>Cajamarca </c:v>
                </c:pt>
                <c:pt idx="4">
                  <c:v>Huancavelica </c:v>
                </c:pt>
                <c:pt idx="5">
                  <c:v>Huanuco </c:v>
                </c:pt>
                <c:pt idx="6">
                  <c:v>Loreto </c:v>
                </c:pt>
                <c:pt idx="7">
                  <c:v>Puno </c:v>
                </c:pt>
                <c:pt idx="8">
                  <c:v>Ucayali </c:v>
                </c:pt>
              </c:strCache>
            </c:strRef>
          </c:cat>
          <c:val>
            <c:numRef>
              <c:f>'Cumplimiento. Graficos '!$C$63:$K$63</c:f>
              <c:numCache>
                <c:formatCode>0%</c:formatCode>
                <c:ptCount val="9"/>
                <c:pt idx="0">
                  <c:v>3.0000000000000002E-2</c:v>
                </c:pt>
                <c:pt idx="1">
                  <c:v>2.0000000000000004E-2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'Cumplimiento. Graficos '!$B$64</c:f>
              <c:strCache>
                <c:ptCount val="1"/>
                <c:pt idx="0">
                  <c:v>Meta </c:v>
                </c:pt>
              </c:strCache>
            </c:strRef>
          </c:tx>
          <c:spPr>
            <a:solidFill>
              <a:srgbClr val="EF8B47"/>
            </a:solidFill>
            <a:ln w="9525" cap="flat" cmpd="sng" algn="ctr">
              <a:solidFill>
                <a:srgbClr val="FD7728"/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7.2176109707686766E-3"/>
                  <c:y val="4.454828660436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305665824612061E-3"/>
                  <c:y val="4.454828660436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740887766149938E-3"/>
                  <c:y val="4.454828660436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305665824612061E-3"/>
                  <c:y val="4.454828660436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305665824613119E-3"/>
                  <c:y val="4.454828660436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2176109707686766E-3"/>
                  <c:y val="1.339563862928292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305665824612061E-3"/>
                  <c:y val="4.454828660436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305665824613119E-3"/>
                  <c:y val="4.454828660436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1.339563862928292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100" b="0" i="0" u="none" strike="noStrike" kern="1200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'Cumplimiento. Graficos '!$C$28:$K$28</c:f>
              <c:strCache>
                <c:ptCount val="9"/>
                <c:pt idx="0">
                  <c:v>Amazonas </c:v>
                </c:pt>
                <c:pt idx="1">
                  <c:v>Apurimac</c:v>
                </c:pt>
                <c:pt idx="2">
                  <c:v>Ayacucho </c:v>
                </c:pt>
                <c:pt idx="3">
                  <c:v>Cajamarca </c:v>
                </c:pt>
                <c:pt idx="4">
                  <c:v>Huancavelica </c:v>
                </c:pt>
                <c:pt idx="5">
                  <c:v>Huanuco </c:v>
                </c:pt>
                <c:pt idx="6">
                  <c:v>Loreto </c:v>
                </c:pt>
                <c:pt idx="7">
                  <c:v>Puno </c:v>
                </c:pt>
                <c:pt idx="8">
                  <c:v>Ucayali </c:v>
                </c:pt>
              </c:strCache>
            </c:strRef>
          </c:cat>
          <c:val>
            <c:numRef>
              <c:f>'Cumplimiento. Graficos '!$C$64:$K$64</c:f>
              <c:numCache>
                <c:formatCode>0%</c:formatCode>
                <c:ptCount val="9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</c:numCache>
            </c:numRef>
          </c:val>
        </c:ser>
        <c:ser>
          <c:idx val="2"/>
          <c:order val="2"/>
          <c:tx>
            <c:strRef>
              <c:f>'Cumplimiento. Graficos '!$B$65</c:f>
              <c:strCache>
                <c:ptCount val="1"/>
                <c:pt idx="0">
                  <c:v>Cumplimiento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1.4435221941537352E-3"/>
                  <c:y val="4.45482866043612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45482866043612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435221941537352E-3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928535684009535E-17"/>
                  <c:y val="4.45482866043612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570093457943912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435221941537352E-3"/>
                  <c:y val="4.454828660436166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585707136801908E-16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435221941537352E-3"/>
                  <c:y val="4.454828660436137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100" b="0" i="0" u="none" strike="noStrike" kern="1200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'Cumplimiento. Graficos '!$C$28:$K$28</c:f>
              <c:strCache>
                <c:ptCount val="9"/>
                <c:pt idx="0">
                  <c:v>Amazonas </c:v>
                </c:pt>
                <c:pt idx="1">
                  <c:v>Apurimac</c:v>
                </c:pt>
                <c:pt idx="2">
                  <c:v>Ayacucho </c:v>
                </c:pt>
                <c:pt idx="3">
                  <c:v>Cajamarca </c:v>
                </c:pt>
                <c:pt idx="4">
                  <c:v>Huancavelica </c:v>
                </c:pt>
                <c:pt idx="5">
                  <c:v>Huanuco </c:v>
                </c:pt>
                <c:pt idx="6">
                  <c:v>Loreto </c:v>
                </c:pt>
                <c:pt idx="7">
                  <c:v>Puno </c:v>
                </c:pt>
                <c:pt idx="8">
                  <c:v>Ucayali </c:v>
                </c:pt>
              </c:strCache>
            </c:strRef>
          </c:cat>
          <c:val>
            <c:numRef>
              <c:f>'Cumplimiento. Graficos '!$C$65:$K$65</c:f>
              <c:numCache>
                <c:formatCode>0%</c:formatCode>
                <c:ptCount val="9"/>
                <c:pt idx="0">
                  <c:v>0.93</c:v>
                </c:pt>
                <c:pt idx="1">
                  <c:v>0.93</c:v>
                </c:pt>
                <c:pt idx="2">
                  <c:v>0.95000000000000007</c:v>
                </c:pt>
                <c:pt idx="3">
                  <c:v>0.92</c:v>
                </c:pt>
                <c:pt idx="4">
                  <c:v>0.94000000000000006</c:v>
                </c:pt>
                <c:pt idx="5">
                  <c:v>0.81</c:v>
                </c:pt>
                <c:pt idx="6">
                  <c:v>1</c:v>
                </c:pt>
                <c:pt idx="7">
                  <c:v>0.98</c:v>
                </c:pt>
                <c:pt idx="8">
                  <c:v>2.0000000000000004E-2</c:v>
                </c:pt>
              </c:numCache>
            </c:numRef>
          </c:val>
        </c:ser>
        <c:ser>
          <c:idx val="3"/>
          <c:order val="3"/>
          <c:tx>
            <c:strRef>
              <c:f>'Cumplimiento. Graficos '!$B$66</c:f>
              <c:strCache>
                <c:ptCount val="1"/>
                <c:pt idx="0">
                  <c:v>Subsanación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dLbls>
            <c:dLbl>
              <c:idx val="8"/>
              <c:layout>
                <c:manualLayout>
                  <c:x val="-4.9207253071612226E-3"/>
                  <c:y val="7.570093457943927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00" b="0" i="0" u="none" strike="noStrike" kern="1200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'Cumplimiento. Graficos '!$C$28:$K$28</c:f>
              <c:strCache>
                <c:ptCount val="9"/>
                <c:pt idx="0">
                  <c:v>Amazonas </c:v>
                </c:pt>
                <c:pt idx="1">
                  <c:v>Apurimac</c:v>
                </c:pt>
                <c:pt idx="2">
                  <c:v>Ayacucho </c:v>
                </c:pt>
                <c:pt idx="3">
                  <c:v>Cajamarca </c:v>
                </c:pt>
                <c:pt idx="4">
                  <c:v>Huancavelica </c:v>
                </c:pt>
                <c:pt idx="5">
                  <c:v>Huanuco </c:v>
                </c:pt>
                <c:pt idx="6">
                  <c:v>Loreto </c:v>
                </c:pt>
                <c:pt idx="7">
                  <c:v>Puno </c:v>
                </c:pt>
                <c:pt idx="8">
                  <c:v>Ucayali </c:v>
                </c:pt>
              </c:strCache>
            </c:strRef>
          </c:cat>
          <c:val>
            <c:numRef>
              <c:f>'Cumplimiento. Graficos '!$C$66:$K$66</c:f>
              <c:numCache>
                <c:formatCode>General</c:formatCode>
                <c:ptCount val="9"/>
                <c:pt idx="8" formatCode="0%">
                  <c:v>0.95000000000000007</c:v>
                </c:pt>
              </c:numCache>
            </c:numRef>
          </c:val>
        </c:ser>
        <c:dLbls>
          <c:showVal val="1"/>
        </c:dLbls>
        <c:gapWidth val="240"/>
        <c:overlap val="-24"/>
        <c:axId val="75288576"/>
        <c:axId val="75290112"/>
      </c:barChart>
      <c:catAx>
        <c:axId val="75288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00" b="0" i="0" u="none" strike="noStrike" kern="1200" baseline="0">
                <a:solidFill>
                  <a:sysClr val="windowText" lastClr="000000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75290112"/>
        <c:crosses val="autoZero"/>
        <c:auto val="1"/>
        <c:lblAlgn val="ctr"/>
        <c:lblOffset val="100"/>
      </c:catAx>
      <c:valAx>
        <c:axId val="75290112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50" b="0" i="0" u="none" strike="noStrike" kern="1200" baseline="0">
                <a:solidFill>
                  <a:sysClr val="windowText" lastClr="000000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7528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35561255216322"/>
          <c:y val="0.88081070473667422"/>
          <c:w val="0.46689103072631988"/>
          <c:h val="6.76363234969460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00" b="0" i="0" u="none" strike="noStrike" kern="1200" baseline="0">
              <a:solidFill>
                <a:sysClr val="windowText" lastClr="000000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Candara" panose="020E0502030303020204" pitchFamily="34" charset="0"/>
        </a:defRPr>
      </a:pPr>
      <a:endParaRPr lang="es-PE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201.png"/><Relationship Id="rId1" Type="http://schemas.openxmlformats.org/officeDocument/2006/relationships/image" Target="../media/image1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B78D5-7118-4262-835E-1C43AC5358E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PE"/>
        </a:p>
      </dgm:t>
    </dgm:pt>
    <dgm:pt modelId="{4CB497CB-F1B3-4760-8624-2B0BC5B48E7F}">
      <dgm:prSet phldrT="[Texto]" custT="1"/>
      <dgm:spPr/>
      <dgm:t>
        <a:bodyPr/>
        <a:lstStyle/>
        <a:p>
          <a:r>
            <a:rPr lang="es-PE" sz="1400" dirty="0" smtClean="0">
              <a:latin typeface="Candara" panose="020E0502030303020204" pitchFamily="34" charset="0"/>
            </a:rPr>
            <a:t>Articulado Nutricional</a:t>
          </a:r>
          <a:endParaRPr lang="es-PE" sz="1400" dirty="0">
            <a:latin typeface="Candara" panose="020E0502030303020204" pitchFamily="34" charset="0"/>
          </a:endParaRPr>
        </a:p>
      </dgm:t>
    </dgm:pt>
    <dgm:pt modelId="{6D0E66DA-0AF2-47E3-A03E-D52C3A0DBFB7}" type="parTrans" cxnId="{CE24A510-2889-4890-B840-B52300A1D9CB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A441CAFF-5D47-4AC7-A77E-CAAD06B2DF99}" type="sibTrans" cxnId="{CE24A510-2889-4890-B840-B52300A1D9CB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F25524B0-8F4D-490E-AB37-DA38779DD31C}">
      <dgm:prSet phldrT="[Texto]" custT="1"/>
      <dgm:spPr/>
      <dgm:t>
        <a:bodyPr/>
        <a:lstStyle/>
        <a:p>
          <a:r>
            <a:rPr lang="es-PE" sz="1400" dirty="0" smtClean="0">
              <a:latin typeface="Candara" panose="020E0502030303020204" pitchFamily="34" charset="0"/>
            </a:rPr>
            <a:t>Salud Materno Neonatal</a:t>
          </a:r>
          <a:endParaRPr lang="es-PE" sz="1400" dirty="0">
            <a:latin typeface="Candara" panose="020E0502030303020204" pitchFamily="34" charset="0"/>
          </a:endParaRPr>
        </a:p>
      </dgm:t>
    </dgm:pt>
    <dgm:pt modelId="{EF8B30FD-0752-49E8-B181-DD0CF99E3307}" type="parTrans" cxnId="{4936B5ED-8623-46DD-87D1-207E12A92346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E7F5CB70-D55D-48DA-9FC1-AA4071461725}" type="sibTrans" cxnId="{4936B5ED-8623-46DD-87D1-207E12A92346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62DB2DFE-E31C-4B2F-894F-4243FDC02B60}">
      <dgm:prSet phldrT="[Texto]" custT="1"/>
      <dgm:spPr/>
      <dgm:t>
        <a:bodyPr/>
        <a:lstStyle/>
        <a:p>
          <a:r>
            <a:rPr lang="es-PE" sz="1400" dirty="0" smtClean="0">
              <a:latin typeface="Candara" panose="020E0502030303020204" pitchFamily="34" charset="0"/>
            </a:rPr>
            <a:t>Logros de Aprendizaje de estudiantes de la EBR (Ciclo II)</a:t>
          </a:r>
          <a:endParaRPr lang="es-PE" sz="1400" dirty="0">
            <a:latin typeface="Candara" panose="020E0502030303020204" pitchFamily="34" charset="0"/>
          </a:endParaRPr>
        </a:p>
      </dgm:t>
    </dgm:pt>
    <dgm:pt modelId="{70B0B9B7-EE45-4FBB-9077-75472D5F3742}" type="parTrans" cxnId="{1DC80035-ECC7-46EF-B200-2F5974A664D3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FC75C815-7C97-41C1-B18A-53774FC7A238}" type="sibTrans" cxnId="{1DC80035-ECC7-46EF-B200-2F5974A664D3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0D5CFD7B-70C2-43E6-AFCB-6C8A39B76B96}">
      <dgm:prSet phldrT="[Texto]" custT="1"/>
      <dgm:spPr/>
      <dgm:t>
        <a:bodyPr/>
        <a:lstStyle/>
        <a:p>
          <a:r>
            <a:rPr lang="es-PE" sz="1400" dirty="0" smtClean="0">
              <a:latin typeface="Candara" panose="020E0502030303020204" pitchFamily="34" charset="0"/>
            </a:rPr>
            <a:t>Incremento en el acceso a los servicios públicos de EBR (Ciclo II)</a:t>
          </a:r>
          <a:endParaRPr lang="es-PE" sz="1400" dirty="0">
            <a:latin typeface="Candara" panose="020E0502030303020204" pitchFamily="34" charset="0"/>
          </a:endParaRPr>
        </a:p>
      </dgm:t>
    </dgm:pt>
    <dgm:pt modelId="{7AD9D569-F51A-46BE-85F8-DBC5CC56A642}" type="parTrans" cxnId="{F4FF9D05-7739-4A73-B483-FB583888FF42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5621BD80-CD2B-4310-9A67-91B96571CF05}" type="sibTrans" cxnId="{F4FF9D05-7739-4A73-B483-FB583888FF42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3E73FFA7-0D78-4D6B-A94C-09A6450C3FAC}">
      <dgm:prSet phldrT="[Texto]" custT="1"/>
      <dgm:spPr/>
      <dgm:t>
        <a:bodyPr/>
        <a:lstStyle/>
        <a:p>
          <a:r>
            <a:rPr lang="es-PE" sz="1400" dirty="0" smtClean="0">
              <a:latin typeface="Candara" panose="020E0502030303020204" pitchFamily="34" charset="0"/>
            </a:rPr>
            <a:t>Cuna Más</a:t>
          </a:r>
          <a:endParaRPr lang="es-PE" sz="1400" dirty="0">
            <a:latin typeface="Candara" panose="020E0502030303020204" pitchFamily="34" charset="0"/>
          </a:endParaRPr>
        </a:p>
      </dgm:t>
    </dgm:pt>
    <dgm:pt modelId="{1CBD4979-2E0B-49CE-8C84-2E4B4842ADE3}" type="parTrans" cxnId="{D0D364F2-AAD7-4EA7-8E78-EDA1BBC9D24A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34487443-4C7F-489B-B493-17EC6FF955F2}" type="sibTrans" cxnId="{D0D364F2-AAD7-4EA7-8E78-EDA1BBC9D24A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72FBEDEC-E274-41D7-93B9-23626529CC54}">
      <dgm:prSet phldrT="[Texto]" custT="1"/>
      <dgm:spPr/>
      <dgm:t>
        <a:bodyPr/>
        <a:lstStyle/>
        <a:p>
          <a:r>
            <a:rPr lang="es-PE" sz="1400" dirty="0" smtClean="0">
              <a:latin typeface="Candara" panose="020E0502030303020204" pitchFamily="34" charset="0"/>
            </a:rPr>
            <a:t>Saneamiento Rural </a:t>
          </a:r>
          <a:endParaRPr lang="es-PE" sz="1400" dirty="0">
            <a:latin typeface="Candara" panose="020E0502030303020204" pitchFamily="34" charset="0"/>
          </a:endParaRPr>
        </a:p>
      </dgm:t>
    </dgm:pt>
    <dgm:pt modelId="{4E2A0B9F-CB75-4095-89D0-2C51CE36D8A3}" type="parTrans" cxnId="{7E1C0661-ACD7-406B-8FBC-7B4EA07B331D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75017ECD-CCB5-4E22-8E23-34CC08B7DD68}" type="sibTrans" cxnId="{7E1C0661-ACD7-406B-8FBC-7B4EA07B331D}">
      <dgm:prSet/>
      <dgm:spPr/>
      <dgm:t>
        <a:bodyPr/>
        <a:lstStyle/>
        <a:p>
          <a:endParaRPr lang="es-PE" sz="1800">
            <a:latin typeface="Candara" panose="020E0502030303020204" pitchFamily="34" charset="0"/>
          </a:endParaRPr>
        </a:p>
      </dgm:t>
    </dgm:pt>
    <dgm:pt modelId="{05B6A7CB-87E0-46FE-A3B0-6022455527E4}">
      <dgm:prSet phldrT="[Texto]" custT="1"/>
      <dgm:spPr/>
      <dgm:t>
        <a:bodyPr/>
        <a:lstStyle/>
        <a:p>
          <a:r>
            <a:rPr lang="es-PE" sz="1400" dirty="0" smtClean="0">
              <a:latin typeface="Candara" panose="020E0502030303020204" pitchFamily="34" charset="0"/>
            </a:rPr>
            <a:t>Acceso de la población a la identidad</a:t>
          </a:r>
          <a:endParaRPr lang="es-PE" sz="1400" dirty="0">
            <a:latin typeface="Candara" panose="020E0502030303020204" pitchFamily="34" charset="0"/>
          </a:endParaRPr>
        </a:p>
      </dgm:t>
    </dgm:pt>
    <dgm:pt modelId="{DDA92C14-650E-4B39-8384-46936D1C382B}" type="parTrans" cxnId="{A33395E8-F08A-4844-BE3E-9500C2C05D58}">
      <dgm:prSet/>
      <dgm:spPr/>
      <dgm:t>
        <a:bodyPr/>
        <a:lstStyle/>
        <a:p>
          <a:endParaRPr lang="es-PE" sz="1800"/>
        </a:p>
      </dgm:t>
    </dgm:pt>
    <dgm:pt modelId="{976497BA-0061-416C-ACA3-143E3D572F87}" type="sibTrans" cxnId="{A33395E8-F08A-4844-BE3E-9500C2C05D58}">
      <dgm:prSet/>
      <dgm:spPr/>
      <dgm:t>
        <a:bodyPr/>
        <a:lstStyle/>
        <a:p>
          <a:endParaRPr lang="es-PE" sz="1800"/>
        </a:p>
      </dgm:t>
    </dgm:pt>
    <dgm:pt modelId="{91BAC16A-0506-433C-A5F5-37CBFB8301A7}" type="pres">
      <dgm:prSet presAssocID="{655B78D5-7118-4262-835E-1C43AC535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E24BB171-7114-4BB8-84AE-6C46E1B5DD93}" type="pres">
      <dgm:prSet presAssocID="{655B78D5-7118-4262-835E-1C43AC5358EC}" presName="Name1" presStyleCnt="0"/>
      <dgm:spPr/>
    </dgm:pt>
    <dgm:pt modelId="{6349AB81-92B7-401C-89AC-F7F8825D8A32}" type="pres">
      <dgm:prSet presAssocID="{655B78D5-7118-4262-835E-1C43AC5358EC}" presName="cycle" presStyleCnt="0"/>
      <dgm:spPr/>
    </dgm:pt>
    <dgm:pt modelId="{3610BA57-F70E-48E0-B31E-98914511FC80}" type="pres">
      <dgm:prSet presAssocID="{655B78D5-7118-4262-835E-1C43AC5358EC}" presName="srcNode" presStyleLbl="node1" presStyleIdx="0" presStyleCnt="7"/>
      <dgm:spPr/>
    </dgm:pt>
    <dgm:pt modelId="{A69089C6-CAD3-4324-9468-CEB54D786BAF}" type="pres">
      <dgm:prSet presAssocID="{655B78D5-7118-4262-835E-1C43AC5358EC}" presName="conn" presStyleLbl="parChTrans1D2" presStyleIdx="0" presStyleCnt="1"/>
      <dgm:spPr/>
      <dgm:t>
        <a:bodyPr/>
        <a:lstStyle/>
        <a:p>
          <a:endParaRPr lang="es-PE"/>
        </a:p>
      </dgm:t>
    </dgm:pt>
    <dgm:pt modelId="{8307B536-584C-4043-A1C6-49E8A7675BD6}" type="pres">
      <dgm:prSet presAssocID="{655B78D5-7118-4262-835E-1C43AC5358EC}" presName="extraNode" presStyleLbl="node1" presStyleIdx="0" presStyleCnt="7"/>
      <dgm:spPr/>
    </dgm:pt>
    <dgm:pt modelId="{0A2BDAD6-2A71-45C4-93C1-9B7006802A7E}" type="pres">
      <dgm:prSet presAssocID="{655B78D5-7118-4262-835E-1C43AC5358EC}" presName="dstNode" presStyleLbl="node1" presStyleIdx="0" presStyleCnt="7"/>
      <dgm:spPr/>
    </dgm:pt>
    <dgm:pt modelId="{80F4A5FA-7A0D-424A-8CE5-4AA6D588E2FD}" type="pres">
      <dgm:prSet presAssocID="{4CB497CB-F1B3-4760-8624-2B0BC5B48E7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049BAEF-A12E-42EA-906F-6DB6E78C290F}" type="pres">
      <dgm:prSet presAssocID="{4CB497CB-F1B3-4760-8624-2B0BC5B48E7F}" presName="accent_1" presStyleCnt="0"/>
      <dgm:spPr/>
    </dgm:pt>
    <dgm:pt modelId="{E1E7C05F-8A06-4848-B73F-1FEAD06DB105}" type="pres">
      <dgm:prSet presAssocID="{4CB497CB-F1B3-4760-8624-2B0BC5B48E7F}" presName="accentRepeatNode" presStyleLbl="solidFgAcc1" presStyleIdx="0" presStyleCnt="7"/>
      <dgm:spPr/>
    </dgm:pt>
    <dgm:pt modelId="{07A17F09-8CFC-4955-83DD-0CD2C2B2BC98}" type="pres">
      <dgm:prSet presAssocID="{F25524B0-8F4D-490E-AB37-DA38779DD31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BE0B65-FE63-481A-94E2-EEFC44DA43D4}" type="pres">
      <dgm:prSet presAssocID="{F25524B0-8F4D-490E-AB37-DA38779DD31C}" presName="accent_2" presStyleCnt="0"/>
      <dgm:spPr/>
    </dgm:pt>
    <dgm:pt modelId="{FA3B2B00-3B10-41C2-8BCC-EE5319833700}" type="pres">
      <dgm:prSet presAssocID="{F25524B0-8F4D-490E-AB37-DA38779DD31C}" presName="accentRepeatNode" presStyleLbl="solidFgAcc1" presStyleIdx="1" presStyleCnt="7"/>
      <dgm:spPr/>
    </dgm:pt>
    <dgm:pt modelId="{4FBD4522-951D-48AF-B500-F6EF05ED3C95}" type="pres">
      <dgm:prSet presAssocID="{62DB2DFE-E31C-4B2F-894F-4243FDC02B6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8C0483F-8DAF-4C42-9037-9DD05CB4173A}" type="pres">
      <dgm:prSet presAssocID="{62DB2DFE-E31C-4B2F-894F-4243FDC02B60}" presName="accent_3" presStyleCnt="0"/>
      <dgm:spPr/>
    </dgm:pt>
    <dgm:pt modelId="{7E35135B-B6EF-4145-B891-9E13BF2AEDD5}" type="pres">
      <dgm:prSet presAssocID="{62DB2DFE-E31C-4B2F-894F-4243FDC02B60}" presName="accentRepeatNode" presStyleLbl="solidFgAcc1" presStyleIdx="2" presStyleCnt="7"/>
      <dgm:spPr/>
    </dgm:pt>
    <dgm:pt modelId="{92442211-D8B4-45A9-98D1-E6CC9A233A6A}" type="pres">
      <dgm:prSet presAssocID="{0D5CFD7B-70C2-43E6-AFCB-6C8A39B76B9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4CFDC9D-8BA6-405D-AF61-56C70CE40640}" type="pres">
      <dgm:prSet presAssocID="{0D5CFD7B-70C2-43E6-AFCB-6C8A39B76B96}" presName="accent_4" presStyleCnt="0"/>
      <dgm:spPr/>
    </dgm:pt>
    <dgm:pt modelId="{A4958173-EA84-4F56-83DF-C0D931F60AF0}" type="pres">
      <dgm:prSet presAssocID="{0D5CFD7B-70C2-43E6-AFCB-6C8A39B76B96}" presName="accentRepeatNode" presStyleLbl="solidFgAcc1" presStyleIdx="3" presStyleCnt="7"/>
      <dgm:spPr/>
    </dgm:pt>
    <dgm:pt modelId="{05A8E34E-1604-4103-A94D-BFD10E91E106}" type="pres">
      <dgm:prSet presAssocID="{05B6A7CB-87E0-46FE-A3B0-6022455527E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61A7E8-6E60-49F1-B93B-13CAFC27DAB6}" type="pres">
      <dgm:prSet presAssocID="{05B6A7CB-87E0-46FE-A3B0-6022455527E4}" presName="accent_5" presStyleCnt="0"/>
      <dgm:spPr/>
    </dgm:pt>
    <dgm:pt modelId="{E1995159-C701-45A4-80C1-A248E88DB37D}" type="pres">
      <dgm:prSet presAssocID="{05B6A7CB-87E0-46FE-A3B0-6022455527E4}" presName="accentRepeatNode" presStyleLbl="solidFgAcc1" presStyleIdx="4" presStyleCnt="7"/>
      <dgm:spPr/>
    </dgm:pt>
    <dgm:pt modelId="{79CD9629-946C-4515-8EAA-EA7383277A99}" type="pres">
      <dgm:prSet presAssocID="{3E73FFA7-0D78-4D6B-A94C-09A6450C3FA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6CFD9B-E875-477E-8803-F5D4A19217C2}" type="pres">
      <dgm:prSet presAssocID="{3E73FFA7-0D78-4D6B-A94C-09A6450C3FAC}" presName="accent_6" presStyleCnt="0"/>
      <dgm:spPr/>
    </dgm:pt>
    <dgm:pt modelId="{39C0657B-1661-4ED5-99F8-470017AFBCE0}" type="pres">
      <dgm:prSet presAssocID="{3E73FFA7-0D78-4D6B-A94C-09A6450C3FAC}" presName="accentRepeatNode" presStyleLbl="solidFgAcc1" presStyleIdx="5" presStyleCnt="7"/>
      <dgm:spPr/>
    </dgm:pt>
    <dgm:pt modelId="{8355E6DA-EA39-47DF-B040-4C36F26D2875}" type="pres">
      <dgm:prSet presAssocID="{72FBEDEC-E274-41D7-93B9-23626529CC5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5E4EE1-A8BA-423E-B720-179D7617D948}" type="pres">
      <dgm:prSet presAssocID="{72FBEDEC-E274-41D7-93B9-23626529CC54}" presName="accent_7" presStyleCnt="0"/>
      <dgm:spPr/>
    </dgm:pt>
    <dgm:pt modelId="{789BF980-14D5-4C01-81FB-3694EE3C3FCF}" type="pres">
      <dgm:prSet presAssocID="{72FBEDEC-E274-41D7-93B9-23626529CC54}" presName="accentRepeatNode" presStyleLbl="solidFgAcc1" presStyleIdx="6" presStyleCnt="7"/>
      <dgm:spPr/>
    </dgm:pt>
  </dgm:ptLst>
  <dgm:cxnLst>
    <dgm:cxn modelId="{A33395E8-F08A-4844-BE3E-9500C2C05D58}" srcId="{655B78D5-7118-4262-835E-1C43AC5358EC}" destId="{05B6A7CB-87E0-46FE-A3B0-6022455527E4}" srcOrd="4" destOrd="0" parTransId="{DDA92C14-650E-4B39-8384-46936D1C382B}" sibTransId="{976497BA-0061-416C-ACA3-143E3D572F87}"/>
    <dgm:cxn modelId="{D0D364F2-AAD7-4EA7-8E78-EDA1BBC9D24A}" srcId="{655B78D5-7118-4262-835E-1C43AC5358EC}" destId="{3E73FFA7-0D78-4D6B-A94C-09A6450C3FAC}" srcOrd="5" destOrd="0" parTransId="{1CBD4979-2E0B-49CE-8C84-2E4B4842ADE3}" sibTransId="{34487443-4C7F-489B-B493-17EC6FF955F2}"/>
    <dgm:cxn modelId="{68C5D837-C85B-4683-83B5-D67E9488A96B}" type="presOf" srcId="{72FBEDEC-E274-41D7-93B9-23626529CC54}" destId="{8355E6DA-EA39-47DF-B040-4C36F26D2875}" srcOrd="0" destOrd="0" presId="urn:microsoft.com/office/officeart/2008/layout/VerticalCurvedList"/>
    <dgm:cxn modelId="{4936B5ED-8623-46DD-87D1-207E12A92346}" srcId="{655B78D5-7118-4262-835E-1C43AC5358EC}" destId="{F25524B0-8F4D-490E-AB37-DA38779DD31C}" srcOrd="1" destOrd="0" parTransId="{EF8B30FD-0752-49E8-B181-DD0CF99E3307}" sibTransId="{E7F5CB70-D55D-48DA-9FC1-AA4071461725}"/>
    <dgm:cxn modelId="{7E1C0661-ACD7-406B-8FBC-7B4EA07B331D}" srcId="{655B78D5-7118-4262-835E-1C43AC5358EC}" destId="{72FBEDEC-E274-41D7-93B9-23626529CC54}" srcOrd="6" destOrd="0" parTransId="{4E2A0B9F-CB75-4095-89D0-2C51CE36D8A3}" sibTransId="{75017ECD-CCB5-4E22-8E23-34CC08B7DD68}"/>
    <dgm:cxn modelId="{C0C69E50-9727-4AFD-B6EE-78F6BE1F639F}" type="presOf" srcId="{4CB497CB-F1B3-4760-8624-2B0BC5B48E7F}" destId="{80F4A5FA-7A0D-424A-8CE5-4AA6D588E2FD}" srcOrd="0" destOrd="0" presId="urn:microsoft.com/office/officeart/2008/layout/VerticalCurvedList"/>
    <dgm:cxn modelId="{1DC80035-ECC7-46EF-B200-2F5974A664D3}" srcId="{655B78D5-7118-4262-835E-1C43AC5358EC}" destId="{62DB2DFE-E31C-4B2F-894F-4243FDC02B60}" srcOrd="2" destOrd="0" parTransId="{70B0B9B7-EE45-4FBB-9077-75472D5F3742}" sibTransId="{FC75C815-7C97-41C1-B18A-53774FC7A238}"/>
    <dgm:cxn modelId="{3338DF16-CD6D-40E2-B9E9-1D6AF7E08579}" type="presOf" srcId="{A441CAFF-5D47-4AC7-A77E-CAAD06B2DF99}" destId="{A69089C6-CAD3-4324-9468-CEB54D786BAF}" srcOrd="0" destOrd="0" presId="urn:microsoft.com/office/officeart/2008/layout/VerticalCurvedList"/>
    <dgm:cxn modelId="{2E74BF7A-D13E-4D03-A71D-742F6850EC6E}" type="presOf" srcId="{3E73FFA7-0D78-4D6B-A94C-09A6450C3FAC}" destId="{79CD9629-946C-4515-8EAA-EA7383277A99}" srcOrd="0" destOrd="0" presId="urn:microsoft.com/office/officeart/2008/layout/VerticalCurvedList"/>
    <dgm:cxn modelId="{09339348-2AE5-4A51-9397-4533A3D4526E}" type="presOf" srcId="{655B78D5-7118-4262-835E-1C43AC5358EC}" destId="{91BAC16A-0506-433C-A5F5-37CBFB8301A7}" srcOrd="0" destOrd="0" presId="urn:microsoft.com/office/officeart/2008/layout/VerticalCurvedList"/>
    <dgm:cxn modelId="{CC95D073-BFC0-4840-9349-3A564A5D937B}" type="presOf" srcId="{05B6A7CB-87E0-46FE-A3B0-6022455527E4}" destId="{05A8E34E-1604-4103-A94D-BFD10E91E106}" srcOrd="0" destOrd="0" presId="urn:microsoft.com/office/officeart/2008/layout/VerticalCurvedList"/>
    <dgm:cxn modelId="{F4FF9D05-7739-4A73-B483-FB583888FF42}" srcId="{655B78D5-7118-4262-835E-1C43AC5358EC}" destId="{0D5CFD7B-70C2-43E6-AFCB-6C8A39B76B96}" srcOrd="3" destOrd="0" parTransId="{7AD9D569-F51A-46BE-85F8-DBC5CC56A642}" sibTransId="{5621BD80-CD2B-4310-9A67-91B96571CF05}"/>
    <dgm:cxn modelId="{2AA429D6-69D9-4387-B0DA-0BF91D57313D}" type="presOf" srcId="{F25524B0-8F4D-490E-AB37-DA38779DD31C}" destId="{07A17F09-8CFC-4955-83DD-0CD2C2B2BC98}" srcOrd="0" destOrd="0" presId="urn:microsoft.com/office/officeart/2008/layout/VerticalCurvedList"/>
    <dgm:cxn modelId="{10EAE859-552F-4FD7-84C2-7A303BDB3AC9}" type="presOf" srcId="{62DB2DFE-E31C-4B2F-894F-4243FDC02B60}" destId="{4FBD4522-951D-48AF-B500-F6EF05ED3C95}" srcOrd="0" destOrd="0" presId="urn:microsoft.com/office/officeart/2008/layout/VerticalCurvedList"/>
    <dgm:cxn modelId="{FC981BA8-E963-42BD-B054-C914F8700813}" type="presOf" srcId="{0D5CFD7B-70C2-43E6-AFCB-6C8A39B76B96}" destId="{92442211-D8B4-45A9-98D1-E6CC9A233A6A}" srcOrd="0" destOrd="0" presId="urn:microsoft.com/office/officeart/2008/layout/VerticalCurvedList"/>
    <dgm:cxn modelId="{CE24A510-2889-4890-B840-B52300A1D9CB}" srcId="{655B78D5-7118-4262-835E-1C43AC5358EC}" destId="{4CB497CB-F1B3-4760-8624-2B0BC5B48E7F}" srcOrd="0" destOrd="0" parTransId="{6D0E66DA-0AF2-47E3-A03E-D52C3A0DBFB7}" sibTransId="{A441CAFF-5D47-4AC7-A77E-CAAD06B2DF99}"/>
    <dgm:cxn modelId="{D518D5F6-654B-454F-BEDF-AA010FD28924}" type="presParOf" srcId="{91BAC16A-0506-433C-A5F5-37CBFB8301A7}" destId="{E24BB171-7114-4BB8-84AE-6C46E1B5DD93}" srcOrd="0" destOrd="0" presId="urn:microsoft.com/office/officeart/2008/layout/VerticalCurvedList"/>
    <dgm:cxn modelId="{BF9FD49C-D1F9-4116-A018-A4DB26F314E6}" type="presParOf" srcId="{E24BB171-7114-4BB8-84AE-6C46E1B5DD93}" destId="{6349AB81-92B7-401C-89AC-F7F8825D8A32}" srcOrd="0" destOrd="0" presId="urn:microsoft.com/office/officeart/2008/layout/VerticalCurvedList"/>
    <dgm:cxn modelId="{3947A03F-8B24-4213-9030-E3D08964FC7E}" type="presParOf" srcId="{6349AB81-92B7-401C-89AC-F7F8825D8A32}" destId="{3610BA57-F70E-48E0-B31E-98914511FC80}" srcOrd="0" destOrd="0" presId="urn:microsoft.com/office/officeart/2008/layout/VerticalCurvedList"/>
    <dgm:cxn modelId="{EF5DE53E-1319-4910-A8B6-B2717399BE34}" type="presParOf" srcId="{6349AB81-92B7-401C-89AC-F7F8825D8A32}" destId="{A69089C6-CAD3-4324-9468-CEB54D786BAF}" srcOrd="1" destOrd="0" presId="urn:microsoft.com/office/officeart/2008/layout/VerticalCurvedList"/>
    <dgm:cxn modelId="{E751474D-AE77-4CFB-9BFE-1DA6C44FF6A9}" type="presParOf" srcId="{6349AB81-92B7-401C-89AC-F7F8825D8A32}" destId="{8307B536-584C-4043-A1C6-49E8A7675BD6}" srcOrd="2" destOrd="0" presId="urn:microsoft.com/office/officeart/2008/layout/VerticalCurvedList"/>
    <dgm:cxn modelId="{702908CF-E2B8-4F1F-8D47-FD78092F3E51}" type="presParOf" srcId="{6349AB81-92B7-401C-89AC-F7F8825D8A32}" destId="{0A2BDAD6-2A71-45C4-93C1-9B7006802A7E}" srcOrd="3" destOrd="0" presId="urn:microsoft.com/office/officeart/2008/layout/VerticalCurvedList"/>
    <dgm:cxn modelId="{5A62FF38-4FF2-4D71-B795-5A6A5EEAAC6C}" type="presParOf" srcId="{E24BB171-7114-4BB8-84AE-6C46E1B5DD93}" destId="{80F4A5FA-7A0D-424A-8CE5-4AA6D588E2FD}" srcOrd="1" destOrd="0" presId="urn:microsoft.com/office/officeart/2008/layout/VerticalCurvedList"/>
    <dgm:cxn modelId="{A12BFF62-4E60-483D-86B6-CA95EF55E519}" type="presParOf" srcId="{E24BB171-7114-4BB8-84AE-6C46E1B5DD93}" destId="{A049BAEF-A12E-42EA-906F-6DB6E78C290F}" srcOrd="2" destOrd="0" presId="urn:microsoft.com/office/officeart/2008/layout/VerticalCurvedList"/>
    <dgm:cxn modelId="{036D7E89-C07A-4400-8C1E-9E9C18C2B6EA}" type="presParOf" srcId="{A049BAEF-A12E-42EA-906F-6DB6E78C290F}" destId="{E1E7C05F-8A06-4848-B73F-1FEAD06DB105}" srcOrd="0" destOrd="0" presId="urn:microsoft.com/office/officeart/2008/layout/VerticalCurvedList"/>
    <dgm:cxn modelId="{94B390A6-67B7-46C6-A513-C08B862DD2B6}" type="presParOf" srcId="{E24BB171-7114-4BB8-84AE-6C46E1B5DD93}" destId="{07A17F09-8CFC-4955-83DD-0CD2C2B2BC98}" srcOrd="3" destOrd="0" presId="urn:microsoft.com/office/officeart/2008/layout/VerticalCurvedList"/>
    <dgm:cxn modelId="{B9E1F4F7-387B-4DB9-94EE-10DC0DC626D0}" type="presParOf" srcId="{E24BB171-7114-4BB8-84AE-6C46E1B5DD93}" destId="{01BE0B65-FE63-481A-94E2-EEFC44DA43D4}" srcOrd="4" destOrd="0" presId="urn:microsoft.com/office/officeart/2008/layout/VerticalCurvedList"/>
    <dgm:cxn modelId="{85EBCE10-BAD4-4F4D-A8D5-649F5BE91BAF}" type="presParOf" srcId="{01BE0B65-FE63-481A-94E2-EEFC44DA43D4}" destId="{FA3B2B00-3B10-41C2-8BCC-EE5319833700}" srcOrd="0" destOrd="0" presId="urn:microsoft.com/office/officeart/2008/layout/VerticalCurvedList"/>
    <dgm:cxn modelId="{878D9BEF-BC01-41DF-B1D0-388D35A10D9C}" type="presParOf" srcId="{E24BB171-7114-4BB8-84AE-6C46E1B5DD93}" destId="{4FBD4522-951D-48AF-B500-F6EF05ED3C95}" srcOrd="5" destOrd="0" presId="urn:microsoft.com/office/officeart/2008/layout/VerticalCurvedList"/>
    <dgm:cxn modelId="{506D8E14-F652-4DE8-8FDC-71EC94D8BE61}" type="presParOf" srcId="{E24BB171-7114-4BB8-84AE-6C46E1B5DD93}" destId="{F8C0483F-8DAF-4C42-9037-9DD05CB4173A}" srcOrd="6" destOrd="0" presId="urn:microsoft.com/office/officeart/2008/layout/VerticalCurvedList"/>
    <dgm:cxn modelId="{CA047B14-D411-4BEB-BA35-A5AE014274B6}" type="presParOf" srcId="{F8C0483F-8DAF-4C42-9037-9DD05CB4173A}" destId="{7E35135B-B6EF-4145-B891-9E13BF2AEDD5}" srcOrd="0" destOrd="0" presId="urn:microsoft.com/office/officeart/2008/layout/VerticalCurvedList"/>
    <dgm:cxn modelId="{FDAA2012-B8EF-4D5F-A138-CF7E1B1E671D}" type="presParOf" srcId="{E24BB171-7114-4BB8-84AE-6C46E1B5DD93}" destId="{92442211-D8B4-45A9-98D1-E6CC9A233A6A}" srcOrd="7" destOrd="0" presId="urn:microsoft.com/office/officeart/2008/layout/VerticalCurvedList"/>
    <dgm:cxn modelId="{F59C638C-CF58-4877-A3AD-2DA5ADF6F297}" type="presParOf" srcId="{E24BB171-7114-4BB8-84AE-6C46E1B5DD93}" destId="{F4CFDC9D-8BA6-405D-AF61-56C70CE40640}" srcOrd="8" destOrd="0" presId="urn:microsoft.com/office/officeart/2008/layout/VerticalCurvedList"/>
    <dgm:cxn modelId="{D3954D35-3451-40CA-A8B8-A41753919BF3}" type="presParOf" srcId="{F4CFDC9D-8BA6-405D-AF61-56C70CE40640}" destId="{A4958173-EA84-4F56-83DF-C0D931F60AF0}" srcOrd="0" destOrd="0" presId="urn:microsoft.com/office/officeart/2008/layout/VerticalCurvedList"/>
    <dgm:cxn modelId="{381B1481-9E4C-4FF5-ACEB-58C079E99327}" type="presParOf" srcId="{E24BB171-7114-4BB8-84AE-6C46E1B5DD93}" destId="{05A8E34E-1604-4103-A94D-BFD10E91E106}" srcOrd="9" destOrd="0" presId="urn:microsoft.com/office/officeart/2008/layout/VerticalCurvedList"/>
    <dgm:cxn modelId="{677E777F-8100-4F57-B6A2-672E062E05E5}" type="presParOf" srcId="{E24BB171-7114-4BB8-84AE-6C46E1B5DD93}" destId="{1F61A7E8-6E60-49F1-B93B-13CAFC27DAB6}" srcOrd="10" destOrd="0" presId="urn:microsoft.com/office/officeart/2008/layout/VerticalCurvedList"/>
    <dgm:cxn modelId="{0BF8A751-D83E-406B-8624-F9C42CE9AAA9}" type="presParOf" srcId="{1F61A7E8-6E60-49F1-B93B-13CAFC27DAB6}" destId="{E1995159-C701-45A4-80C1-A248E88DB37D}" srcOrd="0" destOrd="0" presId="urn:microsoft.com/office/officeart/2008/layout/VerticalCurvedList"/>
    <dgm:cxn modelId="{D4BB88F3-6038-46C1-BEEA-32A36E310A3C}" type="presParOf" srcId="{E24BB171-7114-4BB8-84AE-6C46E1B5DD93}" destId="{79CD9629-946C-4515-8EAA-EA7383277A99}" srcOrd="11" destOrd="0" presId="urn:microsoft.com/office/officeart/2008/layout/VerticalCurvedList"/>
    <dgm:cxn modelId="{68748DA3-F51A-44B9-A8C0-FCB47E57FAA2}" type="presParOf" srcId="{E24BB171-7114-4BB8-84AE-6C46E1B5DD93}" destId="{C06CFD9B-E875-477E-8803-F5D4A19217C2}" srcOrd="12" destOrd="0" presId="urn:microsoft.com/office/officeart/2008/layout/VerticalCurvedList"/>
    <dgm:cxn modelId="{57DFB8A9-DDAA-4BC6-9A57-33B79842F4A6}" type="presParOf" srcId="{C06CFD9B-E875-477E-8803-F5D4A19217C2}" destId="{39C0657B-1661-4ED5-99F8-470017AFBCE0}" srcOrd="0" destOrd="0" presId="urn:microsoft.com/office/officeart/2008/layout/VerticalCurvedList"/>
    <dgm:cxn modelId="{6A53D293-C6EB-48FF-B805-515BD76B8336}" type="presParOf" srcId="{E24BB171-7114-4BB8-84AE-6C46E1B5DD93}" destId="{8355E6DA-EA39-47DF-B040-4C36F26D2875}" srcOrd="13" destOrd="0" presId="urn:microsoft.com/office/officeart/2008/layout/VerticalCurvedList"/>
    <dgm:cxn modelId="{D50EDCC2-995B-48E9-881A-5E0B843CDB5F}" type="presParOf" srcId="{E24BB171-7114-4BB8-84AE-6C46E1B5DD93}" destId="{CF5E4EE1-A8BA-423E-B720-179D7617D948}" srcOrd="14" destOrd="0" presId="urn:microsoft.com/office/officeart/2008/layout/VerticalCurvedList"/>
    <dgm:cxn modelId="{0760AA9A-69EC-41CE-8059-BFD215BECE44}" type="presParOf" srcId="{CF5E4EE1-A8BA-423E-B720-179D7617D948}" destId="{789BF980-14D5-4C01-81FB-3694EE3C3F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A57675-274B-43D0-8414-20569D0F68A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PE"/>
        </a:p>
      </dgm:t>
    </dgm:pt>
    <dgm:pt modelId="{38C70D8B-D9C0-4218-B6A7-03C2F26707B0}">
      <dgm:prSet phldrT="[Texto]" custT="1"/>
      <dgm:spPr/>
      <dgm:t>
        <a:bodyPr/>
        <a:lstStyle/>
        <a:p>
          <a:pPr>
            <a:spcBef>
              <a:spcPts val="1800"/>
            </a:spcBef>
          </a:pPr>
          <a:r>
            <a:rPr lang="es-PE" sz="3200" b="1" dirty="0" smtClean="0">
              <a:latin typeface="Candara" panose="020E0502030303020204" pitchFamily="34" charset="0"/>
            </a:rPr>
            <a:t>Paquete 2 </a:t>
          </a:r>
        </a:p>
        <a:p>
          <a:pPr>
            <a:spcBef>
              <a:spcPct val="0"/>
            </a:spcBef>
          </a:pPr>
          <a:r>
            <a:rPr lang="es-PE" sz="2000" i="1" dirty="0" smtClean="0">
              <a:latin typeface="Candara" panose="020E0502030303020204" pitchFamily="34" charset="0"/>
            </a:rPr>
            <a:t>Los primeros </a:t>
          </a:r>
          <a:r>
            <a:rPr lang="es-PE" sz="2000" b="0" i="1" dirty="0" smtClean="0">
              <a:solidFill>
                <a:schemeClr val="tx1"/>
              </a:solidFill>
              <a:latin typeface="Candara" panose="020E0502030303020204" pitchFamily="34" charset="0"/>
            </a:rPr>
            <a:t>24</a:t>
          </a:r>
          <a:r>
            <a:rPr lang="es-PE" sz="2000" b="0" i="1" dirty="0" smtClean="0">
              <a:solidFill>
                <a:srgbClr val="FF0000"/>
              </a:solidFill>
              <a:latin typeface="Candara" panose="020E0502030303020204" pitchFamily="34" charset="0"/>
            </a:rPr>
            <a:t> </a:t>
          </a:r>
          <a:r>
            <a:rPr lang="es-PE" sz="2000" i="1" dirty="0" smtClean="0">
              <a:latin typeface="Candara" panose="020E0502030303020204" pitchFamily="34" charset="0"/>
            </a:rPr>
            <a:t>meses</a:t>
          </a:r>
          <a:endParaRPr lang="es-PE" sz="2000" i="1" dirty="0">
            <a:latin typeface="Candara" panose="020E0502030303020204" pitchFamily="34" charset="0"/>
          </a:endParaRPr>
        </a:p>
      </dgm:t>
    </dgm:pt>
    <dgm:pt modelId="{7673D4E7-C3A1-4B54-83AE-A0A027D98281}" type="parTrans" cxnId="{D6EBA758-F2E9-4BB7-B6E4-4F13FE129748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FB4E67EB-7DAD-4105-85D6-8D05CE14CE8C}" type="sibTrans" cxnId="{D6EBA758-F2E9-4BB7-B6E4-4F13FE129748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BB5AB0EB-394F-4357-AE98-C363CCF1F651}">
      <dgm:prSet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  <a:latin typeface="Candara" panose="020E0502030303020204" pitchFamily="34" charset="0"/>
            </a:rPr>
            <a:t>CRED completo para la edad</a:t>
          </a:r>
          <a:endParaRPr lang="es-PE" sz="1600" dirty="0" smtClean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69120CBF-2CD3-4AF0-8911-9E768AAD14F1}" type="parTrans" cxnId="{559F6207-2363-4432-A049-3EE8FE2DCF62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769D5AD8-0A4A-4765-9DE8-4226675B5D0D}" type="sibTrans" cxnId="{559F6207-2363-4432-A049-3EE8FE2DCF62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90CFC0B5-B6BA-4E80-B910-2BDBDF0F6C18}">
      <dgm:prSet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  <a:latin typeface="Candara" panose="020E0502030303020204" pitchFamily="34" charset="0"/>
            </a:rPr>
            <a:t>Vacunas de neumococo y rotavirus</a:t>
          </a:r>
          <a:endParaRPr lang="es-PE" sz="1600" dirty="0" smtClean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49E55E6B-BF2C-4C4B-93F5-54DC545A49BB}" type="parTrans" cxnId="{54D1202A-A143-4728-9C72-3BF9E18C3D27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9FC79B21-4F2A-4AF3-8B4F-5451BBE08F48}" type="sibTrans" cxnId="{54D1202A-A143-4728-9C72-3BF9E18C3D27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74BF6C76-5470-4496-8D32-33BCB8800420}">
      <dgm:prSet custT="1"/>
      <dgm:spPr/>
      <dgm:t>
        <a:bodyPr/>
        <a:lstStyle/>
        <a:p>
          <a:r>
            <a:rPr lang="es-ES_tradnl" sz="1600" dirty="0" err="1" smtClean="0">
              <a:solidFill>
                <a:schemeClr val="tx1"/>
              </a:solidFill>
              <a:latin typeface="Candara" panose="020E0502030303020204" pitchFamily="34" charset="0"/>
            </a:rPr>
            <a:t>Multimicronutrientes</a:t>
          </a:r>
          <a:endParaRPr lang="es-PE" sz="1600" dirty="0" smtClean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6296C5F3-CFFC-4C51-9047-18F894DFB2AE}" type="parTrans" cxnId="{5590973F-4BBE-4E8D-B5C9-D4D5901C0562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014A07F0-634F-4713-A1CF-4E1D66712A69}" type="sibTrans" cxnId="{5590973F-4BBE-4E8D-B5C9-D4D5901C0562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303EE16B-4A71-4469-AEFB-E2FD0DA740FF}">
      <dgm:prSet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  <a:latin typeface="Candara" panose="020E0502030303020204" pitchFamily="34" charset="0"/>
            </a:rPr>
            <a:t>Acompañamiento familiar</a:t>
          </a:r>
        </a:p>
      </dgm:t>
    </dgm:pt>
    <dgm:pt modelId="{44E0ADD4-2AB5-4FA3-9AE0-A239DBBFAFA8}" type="parTrans" cxnId="{05CA0B9E-B5CF-44F1-A15D-496AAA1F7CD3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F680E7F1-D772-479E-923C-AEAFAEB7CA08}" type="sibTrans" cxnId="{05CA0B9E-B5CF-44F1-A15D-496AAA1F7CD3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810F414B-346C-45F8-9DAC-4ABF23A08C05}">
      <dgm:prSet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  <a:latin typeface="Candara" panose="020E0502030303020204" pitchFamily="34" charset="0"/>
            </a:rPr>
            <a:t>DNI</a:t>
          </a:r>
          <a:endParaRPr lang="es-ES_tradnl" sz="16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8B53701-39D1-4CC2-953C-319E3CADF0B3}" type="parTrans" cxnId="{B145CB0C-6BA2-4F10-ABE2-A6F43655F99D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CDA7A999-D805-4CFB-A59A-E406C2D071D5}" type="sibTrans" cxnId="{B145CB0C-6BA2-4F10-ABE2-A6F43655F99D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DCCC89E4-C2D9-494F-B6BB-6A86400955EE}" type="pres">
      <dgm:prSet presAssocID="{73A57675-274B-43D0-8414-20569D0F68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78AD53-A354-44AF-887A-82D917DB2CB5}" type="pres">
      <dgm:prSet presAssocID="{38C70D8B-D9C0-4218-B6A7-03C2F26707B0}" presName="compNode" presStyleCnt="0"/>
      <dgm:spPr/>
    </dgm:pt>
    <dgm:pt modelId="{455016C1-8B7A-4E12-92F8-5E7077CD6002}" type="pres">
      <dgm:prSet presAssocID="{38C70D8B-D9C0-4218-B6A7-03C2F26707B0}" presName="aNode" presStyleLbl="bgShp" presStyleIdx="0" presStyleCnt="1"/>
      <dgm:spPr/>
      <dgm:t>
        <a:bodyPr/>
        <a:lstStyle/>
        <a:p>
          <a:endParaRPr lang="es-PE"/>
        </a:p>
      </dgm:t>
    </dgm:pt>
    <dgm:pt modelId="{E6941E55-41D2-44A0-8198-2D0658796505}" type="pres">
      <dgm:prSet presAssocID="{38C70D8B-D9C0-4218-B6A7-03C2F26707B0}" presName="textNode" presStyleLbl="bgShp" presStyleIdx="0" presStyleCnt="1"/>
      <dgm:spPr/>
      <dgm:t>
        <a:bodyPr/>
        <a:lstStyle/>
        <a:p>
          <a:endParaRPr lang="es-PE"/>
        </a:p>
      </dgm:t>
    </dgm:pt>
    <dgm:pt modelId="{C6456AAC-B970-42E6-88A9-7C9D70FD2A2E}" type="pres">
      <dgm:prSet presAssocID="{38C70D8B-D9C0-4218-B6A7-03C2F26707B0}" presName="compChildNode" presStyleCnt="0"/>
      <dgm:spPr/>
    </dgm:pt>
    <dgm:pt modelId="{FE644F82-8619-4B1F-B003-8F063218B46E}" type="pres">
      <dgm:prSet presAssocID="{38C70D8B-D9C0-4218-B6A7-03C2F26707B0}" presName="theInnerList" presStyleCnt="0"/>
      <dgm:spPr/>
    </dgm:pt>
    <dgm:pt modelId="{02AFCD25-50A7-4266-8896-936BC0C4DE3B}" type="pres">
      <dgm:prSet presAssocID="{BB5AB0EB-394F-4357-AE98-C363CCF1F651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F7F1EA-85CC-4167-AB8F-620F7665F758}" type="pres">
      <dgm:prSet presAssocID="{BB5AB0EB-394F-4357-AE98-C363CCF1F651}" presName="aSpace2" presStyleCnt="0"/>
      <dgm:spPr/>
    </dgm:pt>
    <dgm:pt modelId="{F341EEBD-E09A-4427-A5F3-3757FA7F34AB}" type="pres">
      <dgm:prSet presAssocID="{90CFC0B5-B6BA-4E80-B910-2BDBDF0F6C18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DD4730-AF2F-4E77-A46D-75C8836F89BA}" type="pres">
      <dgm:prSet presAssocID="{90CFC0B5-B6BA-4E80-B910-2BDBDF0F6C18}" presName="aSpace2" presStyleCnt="0"/>
      <dgm:spPr/>
    </dgm:pt>
    <dgm:pt modelId="{647F3DF7-94D3-4446-BD54-AAF74076E87C}" type="pres">
      <dgm:prSet presAssocID="{74BF6C76-5470-4496-8D32-33BCB8800420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E5A0050-F510-4BAA-873C-8D6C32781E27}" type="pres">
      <dgm:prSet presAssocID="{74BF6C76-5470-4496-8D32-33BCB8800420}" presName="aSpace2" presStyleCnt="0"/>
      <dgm:spPr/>
    </dgm:pt>
    <dgm:pt modelId="{348B8C61-F7CD-48BC-B20E-EAAC53419043}" type="pres">
      <dgm:prSet presAssocID="{303EE16B-4A71-4469-AEFB-E2FD0DA740F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0AC4F48-0DB3-4AF2-9EBC-749080904DA0}" type="pres">
      <dgm:prSet presAssocID="{303EE16B-4A71-4469-AEFB-E2FD0DA740FF}" presName="aSpace2" presStyleCnt="0"/>
      <dgm:spPr/>
    </dgm:pt>
    <dgm:pt modelId="{793D9902-BD13-451E-8FA0-68B1F8280117}" type="pres">
      <dgm:prSet presAssocID="{810F414B-346C-45F8-9DAC-4ABF23A08C05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59F6207-2363-4432-A049-3EE8FE2DCF62}" srcId="{38C70D8B-D9C0-4218-B6A7-03C2F26707B0}" destId="{BB5AB0EB-394F-4357-AE98-C363CCF1F651}" srcOrd="0" destOrd="0" parTransId="{69120CBF-2CD3-4AF0-8911-9E768AAD14F1}" sibTransId="{769D5AD8-0A4A-4765-9DE8-4226675B5D0D}"/>
    <dgm:cxn modelId="{19DF611E-EBF8-4174-B5E7-5E68A65E8C36}" type="presOf" srcId="{38C70D8B-D9C0-4218-B6A7-03C2F26707B0}" destId="{E6941E55-41D2-44A0-8198-2D0658796505}" srcOrd="1" destOrd="0" presId="urn:microsoft.com/office/officeart/2005/8/layout/lProcess2"/>
    <dgm:cxn modelId="{05CA0B9E-B5CF-44F1-A15D-496AAA1F7CD3}" srcId="{38C70D8B-D9C0-4218-B6A7-03C2F26707B0}" destId="{303EE16B-4A71-4469-AEFB-E2FD0DA740FF}" srcOrd="3" destOrd="0" parTransId="{44E0ADD4-2AB5-4FA3-9AE0-A239DBBFAFA8}" sibTransId="{F680E7F1-D772-479E-923C-AEAFAEB7CA08}"/>
    <dgm:cxn modelId="{EB02CCC6-4C49-4F78-9BB6-BF6FFE97CAF2}" type="presOf" srcId="{BB5AB0EB-394F-4357-AE98-C363CCF1F651}" destId="{02AFCD25-50A7-4266-8896-936BC0C4DE3B}" srcOrd="0" destOrd="0" presId="urn:microsoft.com/office/officeart/2005/8/layout/lProcess2"/>
    <dgm:cxn modelId="{B145CB0C-6BA2-4F10-ABE2-A6F43655F99D}" srcId="{38C70D8B-D9C0-4218-B6A7-03C2F26707B0}" destId="{810F414B-346C-45F8-9DAC-4ABF23A08C05}" srcOrd="4" destOrd="0" parTransId="{98B53701-39D1-4CC2-953C-319E3CADF0B3}" sibTransId="{CDA7A999-D805-4CFB-A59A-E406C2D071D5}"/>
    <dgm:cxn modelId="{54D1202A-A143-4728-9C72-3BF9E18C3D27}" srcId="{38C70D8B-D9C0-4218-B6A7-03C2F26707B0}" destId="{90CFC0B5-B6BA-4E80-B910-2BDBDF0F6C18}" srcOrd="1" destOrd="0" parTransId="{49E55E6B-BF2C-4C4B-93F5-54DC545A49BB}" sibTransId="{9FC79B21-4F2A-4AF3-8B4F-5451BBE08F48}"/>
    <dgm:cxn modelId="{D6EBA758-F2E9-4BB7-B6E4-4F13FE129748}" srcId="{73A57675-274B-43D0-8414-20569D0F68A4}" destId="{38C70D8B-D9C0-4218-B6A7-03C2F26707B0}" srcOrd="0" destOrd="0" parTransId="{7673D4E7-C3A1-4B54-83AE-A0A027D98281}" sibTransId="{FB4E67EB-7DAD-4105-85D6-8D05CE14CE8C}"/>
    <dgm:cxn modelId="{5590973F-4BBE-4E8D-B5C9-D4D5901C0562}" srcId="{38C70D8B-D9C0-4218-B6A7-03C2F26707B0}" destId="{74BF6C76-5470-4496-8D32-33BCB8800420}" srcOrd="2" destOrd="0" parTransId="{6296C5F3-CFFC-4C51-9047-18F894DFB2AE}" sibTransId="{014A07F0-634F-4713-A1CF-4E1D66712A69}"/>
    <dgm:cxn modelId="{BB01D74F-3A5B-4A75-9AA1-82AB9D2C6C60}" type="presOf" srcId="{90CFC0B5-B6BA-4E80-B910-2BDBDF0F6C18}" destId="{F341EEBD-E09A-4427-A5F3-3757FA7F34AB}" srcOrd="0" destOrd="0" presId="urn:microsoft.com/office/officeart/2005/8/layout/lProcess2"/>
    <dgm:cxn modelId="{D4454125-491C-4670-968B-49DB9244C7C3}" type="presOf" srcId="{73A57675-274B-43D0-8414-20569D0F68A4}" destId="{DCCC89E4-C2D9-494F-B6BB-6A86400955EE}" srcOrd="0" destOrd="0" presId="urn:microsoft.com/office/officeart/2005/8/layout/lProcess2"/>
    <dgm:cxn modelId="{ECEF45CB-6A1D-4C90-9747-48250BCC9F7A}" type="presOf" srcId="{38C70D8B-D9C0-4218-B6A7-03C2F26707B0}" destId="{455016C1-8B7A-4E12-92F8-5E7077CD6002}" srcOrd="0" destOrd="0" presId="urn:microsoft.com/office/officeart/2005/8/layout/lProcess2"/>
    <dgm:cxn modelId="{FE601BF7-5842-4FAB-A03A-A2ADB9B4205B}" type="presOf" srcId="{303EE16B-4A71-4469-AEFB-E2FD0DA740FF}" destId="{348B8C61-F7CD-48BC-B20E-EAAC53419043}" srcOrd="0" destOrd="0" presId="urn:microsoft.com/office/officeart/2005/8/layout/lProcess2"/>
    <dgm:cxn modelId="{4E15B860-85A8-4B70-909F-7DCCAA55D042}" type="presOf" srcId="{74BF6C76-5470-4496-8D32-33BCB8800420}" destId="{647F3DF7-94D3-4446-BD54-AAF74076E87C}" srcOrd="0" destOrd="0" presId="urn:microsoft.com/office/officeart/2005/8/layout/lProcess2"/>
    <dgm:cxn modelId="{C0BEBB00-6DC5-4835-842A-D85E3B320A14}" type="presOf" srcId="{810F414B-346C-45F8-9DAC-4ABF23A08C05}" destId="{793D9902-BD13-451E-8FA0-68B1F8280117}" srcOrd="0" destOrd="0" presId="urn:microsoft.com/office/officeart/2005/8/layout/lProcess2"/>
    <dgm:cxn modelId="{285355EA-3368-4E43-BD87-A0DBECF9D9A4}" type="presParOf" srcId="{DCCC89E4-C2D9-494F-B6BB-6A86400955EE}" destId="{0C78AD53-A354-44AF-887A-82D917DB2CB5}" srcOrd="0" destOrd="0" presId="urn:microsoft.com/office/officeart/2005/8/layout/lProcess2"/>
    <dgm:cxn modelId="{E1AD05D1-890D-4828-A4E3-C8517965641B}" type="presParOf" srcId="{0C78AD53-A354-44AF-887A-82D917DB2CB5}" destId="{455016C1-8B7A-4E12-92F8-5E7077CD6002}" srcOrd="0" destOrd="0" presId="urn:microsoft.com/office/officeart/2005/8/layout/lProcess2"/>
    <dgm:cxn modelId="{7CF5B40A-8FFE-4387-AEF9-134696CD392B}" type="presParOf" srcId="{0C78AD53-A354-44AF-887A-82D917DB2CB5}" destId="{E6941E55-41D2-44A0-8198-2D0658796505}" srcOrd="1" destOrd="0" presId="urn:microsoft.com/office/officeart/2005/8/layout/lProcess2"/>
    <dgm:cxn modelId="{A908AC5A-5EC9-4E6C-92DB-4C884327F03A}" type="presParOf" srcId="{0C78AD53-A354-44AF-887A-82D917DB2CB5}" destId="{C6456AAC-B970-42E6-88A9-7C9D70FD2A2E}" srcOrd="2" destOrd="0" presId="urn:microsoft.com/office/officeart/2005/8/layout/lProcess2"/>
    <dgm:cxn modelId="{DA48D306-A702-4C00-B1D3-FDAE1D101036}" type="presParOf" srcId="{C6456AAC-B970-42E6-88A9-7C9D70FD2A2E}" destId="{FE644F82-8619-4B1F-B003-8F063218B46E}" srcOrd="0" destOrd="0" presId="urn:microsoft.com/office/officeart/2005/8/layout/lProcess2"/>
    <dgm:cxn modelId="{412673F2-57E4-40D1-9199-947646EC73D4}" type="presParOf" srcId="{FE644F82-8619-4B1F-B003-8F063218B46E}" destId="{02AFCD25-50A7-4266-8896-936BC0C4DE3B}" srcOrd="0" destOrd="0" presId="urn:microsoft.com/office/officeart/2005/8/layout/lProcess2"/>
    <dgm:cxn modelId="{15C65C80-1D15-4962-B2C7-8C4443E8372E}" type="presParOf" srcId="{FE644F82-8619-4B1F-B003-8F063218B46E}" destId="{9FF7F1EA-85CC-4167-AB8F-620F7665F758}" srcOrd="1" destOrd="0" presId="urn:microsoft.com/office/officeart/2005/8/layout/lProcess2"/>
    <dgm:cxn modelId="{F0ADB51A-CAC2-4CC6-B1B8-66BDC6EBF3A9}" type="presParOf" srcId="{FE644F82-8619-4B1F-B003-8F063218B46E}" destId="{F341EEBD-E09A-4427-A5F3-3757FA7F34AB}" srcOrd="2" destOrd="0" presId="urn:microsoft.com/office/officeart/2005/8/layout/lProcess2"/>
    <dgm:cxn modelId="{EFE5A4FC-8A61-4287-BED9-964C6BFE587D}" type="presParOf" srcId="{FE644F82-8619-4B1F-B003-8F063218B46E}" destId="{CFDD4730-AF2F-4E77-A46D-75C8836F89BA}" srcOrd="3" destOrd="0" presId="urn:microsoft.com/office/officeart/2005/8/layout/lProcess2"/>
    <dgm:cxn modelId="{1A80B835-1BB2-4EE1-9EAE-CF6A89FE7D64}" type="presParOf" srcId="{FE644F82-8619-4B1F-B003-8F063218B46E}" destId="{647F3DF7-94D3-4446-BD54-AAF74076E87C}" srcOrd="4" destOrd="0" presId="urn:microsoft.com/office/officeart/2005/8/layout/lProcess2"/>
    <dgm:cxn modelId="{CC821B41-E9EB-4E32-B0FC-6927F892DED0}" type="presParOf" srcId="{FE644F82-8619-4B1F-B003-8F063218B46E}" destId="{8E5A0050-F510-4BAA-873C-8D6C32781E27}" srcOrd="5" destOrd="0" presId="urn:microsoft.com/office/officeart/2005/8/layout/lProcess2"/>
    <dgm:cxn modelId="{15E23750-C8D1-4058-B048-798766529849}" type="presParOf" srcId="{FE644F82-8619-4B1F-B003-8F063218B46E}" destId="{348B8C61-F7CD-48BC-B20E-EAAC53419043}" srcOrd="6" destOrd="0" presId="urn:microsoft.com/office/officeart/2005/8/layout/lProcess2"/>
    <dgm:cxn modelId="{B9952BC0-E5BD-4B5B-B3F5-4746D824CB95}" type="presParOf" srcId="{FE644F82-8619-4B1F-B003-8F063218B46E}" destId="{20AC4F48-0DB3-4AF2-9EBC-749080904DA0}" srcOrd="7" destOrd="0" presId="urn:microsoft.com/office/officeart/2005/8/layout/lProcess2"/>
    <dgm:cxn modelId="{0060F42E-1BB6-4326-BFAB-A8CEFB7BEE96}" type="presParOf" srcId="{FE644F82-8619-4B1F-B003-8F063218B46E}" destId="{793D9902-BD13-451E-8FA0-68B1F828011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120121-2B58-4D0A-A998-11F9FF4D9B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PE"/>
        </a:p>
      </dgm:t>
    </dgm:pt>
    <dgm:pt modelId="{61BE8C11-A70C-43C1-9961-8422572D5BA5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2DA Fase – S/.70MM</a:t>
          </a:r>
          <a:endParaRPr lang="es-PE" dirty="0">
            <a:latin typeface="Candara" panose="020E0502030303020204" pitchFamily="34" charset="0"/>
          </a:endParaRPr>
        </a:p>
      </dgm:t>
    </dgm:pt>
    <dgm:pt modelId="{93C30576-D733-4151-BFBB-D207177DCB56}" type="par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1FF91C99-C07C-4DFB-82DF-2CDE121A9DC7}" type="sib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8CD521A-DE13-4BA0-8C0E-7398B7D787D0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1era Transferencia</a:t>
          </a:r>
        </a:p>
        <a:p>
          <a:r>
            <a:rPr lang="es-PE" b="1" dirty="0" smtClean="0">
              <a:latin typeface="Candara" panose="020E0502030303020204" pitchFamily="34" charset="0"/>
            </a:rPr>
            <a:t>9.000 MM </a:t>
          </a:r>
          <a:endParaRPr lang="es-PE" dirty="0">
            <a:latin typeface="Candara" panose="020E0502030303020204" pitchFamily="34" charset="0"/>
          </a:endParaRPr>
        </a:p>
      </dgm:t>
    </dgm:pt>
    <dgm:pt modelId="{0CC2CF7E-B63E-43DF-90B2-F55054A691F1}" type="par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2D79084-2AAC-479A-8634-F2B1F299FE66}" type="sib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0FA8D375-5F5C-42E7-91E6-06119E9DD811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2da Transferencia*</a:t>
          </a:r>
        </a:p>
        <a:p>
          <a:r>
            <a:rPr lang="es-PE" b="1" dirty="0" smtClean="0">
              <a:latin typeface="Candara" panose="020E0502030303020204" pitchFamily="34" charset="0"/>
            </a:rPr>
            <a:t>23.100 MM</a:t>
          </a:r>
          <a:endParaRPr lang="es-PE" dirty="0">
            <a:latin typeface="Candara" panose="020E0502030303020204" pitchFamily="34" charset="0"/>
          </a:endParaRPr>
        </a:p>
      </dgm:t>
    </dgm:pt>
    <dgm:pt modelId="{650349D8-8573-4E65-AAE5-CDE6D965182A}" type="parTrans" cxnId="{002D2DA0-7C2D-46B4-BA78-C081726B91E0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B54798EA-BEC2-485D-A39E-38489A990B26}" type="sibTrans" cxnId="{002D2DA0-7C2D-46B4-BA78-C081726B91E0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F422C091-C928-4D22-84C4-989D29DC3AA5}" type="pres">
      <dgm:prSet presAssocID="{9B120121-2B58-4D0A-A998-11F9FF4D9B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95B876B-D054-4228-9832-277A8F845424}" type="pres">
      <dgm:prSet presAssocID="{61BE8C11-A70C-43C1-9961-8422572D5BA5}" presName="root1" presStyleCnt="0"/>
      <dgm:spPr/>
    </dgm:pt>
    <dgm:pt modelId="{5E11CD2F-5820-449E-BE36-15A26AD6C060}" type="pres">
      <dgm:prSet presAssocID="{61BE8C11-A70C-43C1-9961-8422572D5BA5}" presName="LevelOneTextNode" presStyleLbl="node0" presStyleIdx="0" presStyleCnt="1" custLinFactNeighborY="-28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2203992-D69B-4A44-BFCF-D35A1FB16C56}" type="pres">
      <dgm:prSet presAssocID="{61BE8C11-A70C-43C1-9961-8422572D5BA5}" presName="level2hierChild" presStyleCnt="0"/>
      <dgm:spPr/>
    </dgm:pt>
    <dgm:pt modelId="{9CC25EC0-07BA-4F36-9AE8-41D45BA85E05}" type="pres">
      <dgm:prSet presAssocID="{0CC2CF7E-B63E-43DF-90B2-F55054A691F1}" presName="conn2-1" presStyleLbl="parChTrans1D2" presStyleIdx="0" presStyleCnt="2"/>
      <dgm:spPr/>
      <dgm:t>
        <a:bodyPr/>
        <a:lstStyle/>
        <a:p>
          <a:endParaRPr lang="es-PE"/>
        </a:p>
      </dgm:t>
    </dgm:pt>
    <dgm:pt modelId="{A050BDBF-BF97-41B2-8166-B97974CA9894}" type="pres">
      <dgm:prSet presAssocID="{0CC2CF7E-B63E-43DF-90B2-F55054A691F1}" presName="connTx" presStyleLbl="parChTrans1D2" presStyleIdx="0" presStyleCnt="2"/>
      <dgm:spPr/>
      <dgm:t>
        <a:bodyPr/>
        <a:lstStyle/>
        <a:p>
          <a:endParaRPr lang="es-PE"/>
        </a:p>
      </dgm:t>
    </dgm:pt>
    <dgm:pt modelId="{11F09A4E-3780-4157-AD7C-56F81C880FC5}" type="pres">
      <dgm:prSet presAssocID="{68CD521A-DE13-4BA0-8C0E-7398B7D787D0}" presName="root2" presStyleCnt="0"/>
      <dgm:spPr/>
    </dgm:pt>
    <dgm:pt modelId="{7B2BE38E-BC7A-48BB-B430-8DFEB8D8F123}" type="pres">
      <dgm:prSet presAssocID="{68CD521A-DE13-4BA0-8C0E-7398B7D787D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6EA7ECD-8C5D-4F93-8C88-CDCA06380623}" type="pres">
      <dgm:prSet presAssocID="{68CD521A-DE13-4BA0-8C0E-7398B7D787D0}" presName="level3hierChild" presStyleCnt="0"/>
      <dgm:spPr/>
    </dgm:pt>
    <dgm:pt modelId="{7CD3AD30-DDE5-4326-A6D8-BA27D5FA1DBF}" type="pres">
      <dgm:prSet presAssocID="{650349D8-8573-4E65-AAE5-CDE6D965182A}" presName="conn2-1" presStyleLbl="parChTrans1D2" presStyleIdx="1" presStyleCnt="2"/>
      <dgm:spPr/>
      <dgm:t>
        <a:bodyPr/>
        <a:lstStyle/>
        <a:p>
          <a:endParaRPr lang="es-PE"/>
        </a:p>
      </dgm:t>
    </dgm:pt>
    <dgm:pt modelId="{EA7502B4-6008-4C9B-B93D-17FA0506EE05}" type="pres">
      <dgm:prSet presAssocID="{650349D8-8573-4E65-AAE5-CDE6D965182A}" presName="connTx" presStyleLbl="parChTrans1D2" presStyleIdx="1" presStyleCnt="2"/>
      <dgm:spPr/>
      <dgm:t>
        <a:bodyPr/>
        <a:lstStyle/>
        <a:p>
          <a:endParaRPr lang="es-PE"/>
        </a:p>
      </dgm:t>
    </dgm:pt>
    <dgm:pt modelId="{58B1357E-E4A2-44E7-96CD-F59A3D05FBAC}" type="pres">
      <dgm:prSet presAssocID="{0FA8D375-5F5C-42E7-91E6-06119E9DD811}" presName="root2" presStyleCnt="0"/>
      <dgm:spPr/>
    </dgm:pt>
    <dgm:pt modelId="{E6EF4773-64E0-49C8-B731-7FDDB28B37E8}" type="pres">
      <dgm:prSet presAssocID="{0FA8D375-5F5C-42E7-91E6-06119E9DD81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A2E5DD97-0EA8-4C9D-B291-6F72A0250950}" type="pres">
      <dgm:prSet presAssocID="{0FA8D375-5F5C-42E7-91E6-06119E9DD811}" presName="level3hierChild" presStyleCnt="0"/>
      <dgm:spPr/>
    </dgm:pt>
  </dgm:ptLst>
  <dgm:cxnLst>
    <dgm:cxn modelId="{DC3DA073-BDCD-4A05-B90E-40A2FDA4A94C}" srcId="{9B120121-2B58-4D0A-A998-11F9FF4D9B9B}" destId="{61BE8C11-A70C-43C1-9961-8422572D5BA5}" srcOrd="0" destOrd="0" parTransId="{93C30576-D733-4151-BFBB-D207177DCB56}" sibTransId="{1FF91C99-C07C-4DFB-82DF-2CDE121A9DC7}"/>
    <dgm:cxn modelId="{C41A87EC-75BC-4BC2-9EE5-297353B815C6}" type="presOf" srcId="{650349D8-8573-4E65-AAE5-CDE6D965182A}" destId="{7CD3AD30-DDE5-4326-A6D8-BA27D5FA1DBF}" srcOrd="0" destOrd="0" presId="urn:microsoft.com/office/officeart/2008/layout/HorizontalMultiLevelHierarchy"/>
    <dgm:cxn modelId="{9CE59D19-09C1-496F-A208-180485184562}" type="presOf" srcId="{650349D8-8573-4E65-AAE5-CDE6D965182A}" destId="{EA7502B4-6008-4C9B-B93D-17FA0506EE05}" srcOrd="1" destOrd="0" presId="urn:microsoft.com/office/officeart/2008/layout/HorizontalMultiLevelHierarchy"/>
    <dgm:cxn modelId="{002D2DA0-7C2D-46B4-BA78-C081726B91E0}" srcId="{61BE8C11-A70C-43C1-9961-8422572D5BA5}" destId="{0FA8D375-5F5C-42E7-91E6-06119E9DD811}" srcOrd="1" destOrd="0" parTransId="{650349D8-8573-4E65-AAE5-CDE6D965182A}" sibTransId="{B54798EA-BEC2-485D-A39E-38489A990B26}"/>
    <dgm:cxn modelId="{4904B274-9475-4D7D-943F-F8CEB896597D}" type="presOf" srcId="{9B120121-2B58-4D0A-A998-11F9FF4D9B9B}" destId="{F422C091-C928-4D22-84C4-989D29DC3AA5}" srcOrd="0" destOrd="0" presId="urn:microsoft.com/office/officeart/2008/layout/HorizontalMultiLevelHierarchy"/>
    <dgm:cxn modelId="{9B2265BB-08DC-4ACE-B89F-60BBD227903B}" type="presOf" srcId="{0CC2CF7E-B63E-43DF-90B2-F55054A691F1}" destId="{9CC25EC0-07BA-4F36-9AE8-41D45BA85E05}" srcOrd="0" destOrd="0" presId="urn:microsoft.com/office/officeart/2008/layout/HorizontalMultiLevelHierarchy"/>
    <dgm:cxn modelId="{E067626C-A039-41BE-BF59-E2E8891B11DD}" type="presOf" srcId="{0CC2CF7E-B63E-43DF-90B2-F55054A691F1}" destId="{A050BDBF-BF97-41B2-8166-B97974CA9894}" srcOrd="1" destOrd="0" presId="urn:microsoft.com/office/officeart/2008/layout/HorizontalMultiLevelHierarchy"/>
    <dgm:cxn modelId="{3918ED52-FC13-43AE-B806-806D3D6C7DE7}" type="presOf" srcId="{61BE8C11-A70C-43C1-9961-8422572D5BA5}" destId="{5E11CD2F-5820-449E-BE36-15A26AD6C060}" srcOrd="0" destOrd="0" presId="urn:microsoft.com/office/officeart/2008/layout/HorizontalMultiLevelHierarchy"/>
    <dgm:cxn modelId="{139E9043-CBF0-4C49-BF53-C545E66DA689}" type="presOf" srcId="{0FA8D375-5F5C-42E7-91E6-06119E9DD811}" destId="{E6EF4773-64E0-49C8-B731-7FDDB28B37E8}" srcOrd="0" destOrd="0" presId="urn:microsoft.com/office/officeart/2008/layout/HorizontalMultiLevelHierarchy"/>
    <dgm:cxn modelId="{CF6E431B-D915-47D8-A4E4-237F70DC6FB6}" type="presOf" srcId="{68CD521A-DE13-4BA0-8C0E-7398B7D787D0}" destId="{7B2BE38E-BC7A-48BB-B430-8DFEB8D8F123}" srcOrd="0" destOrd="0" presId="urn:microsoft.com/office/officeart/2008/layout/HorizontalMultiLevelHierarchy"/>
    <dgm:cxn modelId="{AAC45B2A-45DF-4B54-92D7-7D9FFF2BD611}" srcId="{61BE8C11-A70C-43C1-9961-8422572D5BA5}" destId="{68CD521A-DE13-4BA0-8C0E-7398B7D787D0}" srcOrd="0" destOrd="0" parTransId="{0CC2CF7E-B63E-43DF-90B2-F55054A691F1}" sibTransId="{A2D79084-2AAC-479A-8634-F2B1F299FE66}"/>
    <dgm:cxn modelId="{4C3C1FAE-3AB4-48F2-BEAF-A3927BDF90F6}" type="presParOf" srcId="{F422C091-C928-4D22-84C4-989D29DC3AA5}" destId="{395B876B-D054-4228-9832-277A8F845424}" srcOrd="0" destOrd="0" presId="urn:microsoft.com/office/officeart/2008/layout/HorizontalMultiLevelHierarchy"/>
    <dgm:cxn modelId="{D01AADB2-3285-49A2-B63C-1A3B976474BD}" type="presParOf" srcId="{395B876B-D054-4228-9832-277A8F845424}" destId="{5E11CD2F-5820-449E-BE36-15A26AD6C060}" srcOrd="0" destOrd="0" presId="urn:microsoft.com/office/officeart/2008/layout/HorizontalMultiLevelHierarchy"/>
    <dgm:cxn modelId="{083B0D69-65A9-46A4-A180-44EB58758F43}" type="presParOf" srcId="{395B876B-D054-4228-9832-277A8F845424}" destId="{72203992-D69B-4A44-BFCF-D35A1FB16C56}" srcOrd="1" destOrd="0" presId="urn:microsoft.com/office/officeart/2008/layout/HorizontalMultiLevelHierarchy"/>
    <dgm:cxn modelId="{661A97E8-5BA7-4C70-A8AB-62D8B9B9788A}" type="presParOf" srcId="{72203992-D69B-4A44-BFCF-D35A1FB16C56}" destId="{9CC25EC0-07BA-4F36-9AE8-41D45BA85E05}" srcOrd="0" destOrd="0" presId="urn:microsoft.com/office/officeart/2008/layout/HorizontalMultiLevelHierarchy"/>
    <dgm:cxn modelId="{7E0E0628-624B-4851-A9AA-8FB46CBAC043}" type="presParOf" srcId="{9CC25EC0-07BA-4F36-9AE8-41D45BA85E05}" destId="{A050BDBF-BF97-41B2-8166-B97974CA9894}" srcOrd="0" destOrd="0" presId="urn:microsoft.com/office/officeart/2008/layout/HorizontalMultiLevelHierarchy"/>
    <dgm:cxn modelId="{40787E14-64CF-45BB-8EDA-C4828BFAE1F3}" type="presParOf" srcId="{72203992-D69B-4A44-BFCF-D35A1FB16C56}" destId="{11F09A4E-3780-4157-AD7C-56F81C880FC5}" srcOrd="1" destOrd="0" presId="urn:microsoft.com/office/officeart/2008/layout/HorizontalMultiLevelHierarchy"/>
    <dgm:cxn modelId="{E0FE3948-AAF3-47B2-878D-2ADDBAF64A52}" type="presParOf" srcId="{11F09A4E-3780-4157-AD7C-56F81C880FC5}" destId="{7B2BE38E-BC7A-48BB-B430-8DFEB8D8F123}" srcOrd="0" destOrd="0" presId="urn:microsoft.com/office/officeart/2008/layout/HorizontalMultiLevelHierarchy"/>
    <dgm:cxn modelId="{211D4280-F8ED-4C1F-A995-05C6AA26EC3F}" type="presParOf" srcId="{11F09A4E-3780-4157-AD7C-56F81C880FC5}" destId="{D6EA7ECD-8C5D-4F93-8C88-CDCA06380623}" srcOrd="1" destOrd="0" presId="urn:microsoft.com/office/officeart/2008/layout/HorizontalMultiLevelHierarchy"/>
    <dgm:cxn modelId="{E22C742C-EAD2-4D67-BF8E-3EAF1EA4B38A}" type="presParOf" srcId="{72203992-D69B-4A44-BFCF-D35A1FB16C56}" destId="{7CD3AD30-DDE5-4326-A6D8-BA27D5FA1DBF}" srcOrd="2" destOrd="0" presId="urn:microsoft.com/office/officeart/2008/layout/HorizontalMultiLevelHierarchy"/>
    <dgm:cxn modelId="{E10EE031-81F4-4D85-8EC3-9D0EB2CA5AC1}" type="presParOf" srcId="{7CD3AD30-DDE5-4326-A6D8-BA27D5FA1DBF}" destId="{EA7502B4-6008-4C9B-B93D-17FA0506EE05}" srcOrd="0" destOrd="0" presId="urn:microsoft.com/office/officeart/2008/layout/HorizontalMultiLevelHierarchy"/>
    <dgm:cxn modelId="{74FF215C-953D-4AAC-BEB9-B8DEDB5B0FBD}" type="presParOf" srcId="{72203992-D69B-4A44-BFCF-D35A1FB16C56}" destId="{58B1357E-E4A2-44E7-96CD-F59A3D05FBAC}" srcOrd="3" destOrd="0" presId="urn:microsoft.com/office/officeart/2008/layout/HorizontalMultiLevelHierarchy"/>
    <dgm:cxn modelId="{1A9277DC-93B7-4816-871D-2FA707FCE80B}" type="presParOf" srcId="{58B1357E-E4A2-44E7-96CD-F59A3D05FBAC}" destId="{E6EF4773-64E0-49C8-B731-7FDDB28B37E8}" srcOrd="0" destOrd="0" presId="urn:microsoft.com/office/officeart/2008/layout/HorizontalMultiLevelHierarchy"/>
    <dgm:cxn modelId="{659240F7-3238-413A-B387-31764A870429}" type="presParOf" srcId="{58B1357E-E4A2-44E7-96CD-F59A3D05FBAC}" destId="{A2E5DD97-0EA8-4C9D-B291-6F72A025095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120121-2B58-4D0A-A998-11F9FF4D9B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PE"/>
        </a:p>
      </dgm:t>
    </dgm:pt>
    <dgm:pt modelId="{61BE8C11-A70C-43C1-9961-8422572D5BA5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1era fase – S/.90 MM</a:t>
          </a:r>
          <a:endParaRPr lang="es-PE" dirty="0">
            <a:latin typeface="Candara" panose="020E0502030303020204" pitchFamily="34" charset="0"/>
          </a:endParaRPr>
        </a:p>
      </dgm:t>
    </dgm:pt>
    <dgm:pt modelId="{93C30576-D733-4151-BFBB-D207177DCB56}" type="par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1FF91C99-C07C-4DFB-82DF-2CDE121A9DC7}" type="sib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8CD521A-DE13-4BA0-8C0E-7398B7D787D0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1era Transferencia</a:t>
          </a:r>
        </a:p>
        <a:p>
          <a:r>
            <a:rPr lang="es-PE" b="1" dirty="0" smtClean="0">
              <a:latin typeface="Candara" panose="020E0502030303020204" pitchFamily="34" charset="0"/>
            </a:rPr>
            <a:t>14.250 MM </a:t>
          </a:r>
          <a:endParaRPr lang="es-PE" dirty="0">
            <a:latin typeface="Candara" panose="020E0502030303020204" pitchFamily="34" charset="0"/>
          </a:endParaRPr>
        </a:p>
      </dgm:t>
    </dgm:pt>
    <dgm:pt modelId="{0CC2CF7E-B63E-43DF-90B2-F55054A691F1}" type="par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2D79084-2AAC-479A-8634-F2B1F299FE66}" type="sib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0FA8D375-5F5C-42E7-91E6-06119E9DD811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2da Transferencia</a:t>
          </a:r>
        </a:p>
        <a:p>
          <a:r>
            <a:rPr lang="es-PE" b="1" dirty="0" smtClean="0">
              <a:latin typeface="Candara" panose="020E0502030303020204" pitchFamily="34" charset="0"/>
            </a:rPr>
            <a:t>31.201 MM</a:t>
          </a:r>
          <a:endParaRPr lang="es-PE" dirty="0">
            <a:latin typeface="Candara" panose="020E0502030303020204" pitchFamily="34" charset="0"/>
          </a:endParaRPr>
        </a:p>
      </dgm:t>
    </dgm:pt>
    <dgm:pt modelId="{650349D8-8573-4E65-AAE5-CDE6D965182A}" type="parTrans" cxnId="{002D2DA0-7C2D-46B4-BA78-C081726B91E0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B54798EA-BEC2-485D-A39E-38489A990B26}" type="sibTrans" cxnId="{002D2DA0-7C2D-46B4-BA78-C081726B91E0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EBEB809B-5DBA-4D90-BA51-B6BC2E006862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3era Transferencia</a:t>
          </a:r>
        </a:p>
        <a:p>
          <a:r>
            <a:rPr lang="es-PE" b="1" dirty="0" smtClean="0">
              <a:latin typeface="Candara" panose="020E0502030303020204" pitchFamily="34" charset="0"/>
            </a:rPr>
            <a:t>13.678 MM</a:t>
          </a:r>
          <a:endParaRPr lang="es-PE" b="1" dirty="0">
            <a:latin typeface="Candara" panose="020E0502030303020204" pitchFamily="34" charset="0"/>
          </a:endParaRPr>
        </a:p>
      </dgm:t>
    </dgm:pt>
    <dgm:pt modelId="{11B50238-FD94-429C-B252-8524CF537067}" type="parTrans" cxnId="{8B468AFA-E040-4155-8675-903F27EF4F4D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27B66150-F6BA-4EEA-B68C-6E3CA3C34341}" type="sibTrans" cxnId="{8B468AFA-E040-4155-8675-903F27EF4F4D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42B4719-B9DE-417F-9F27-61E0E84E99A3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4ta Transferencia *</a:t>
          </a:r>
        </a:p>
        <a:p>
          <a:r>
            <a:rPr lang="es-PE" b="1" dirty="0" smtClean="0">
              <a:latin typeface="Candara" panose="020E0502030303020204" pitchFamily="34" charset="0"/>
            </a:rPr>
            <a:t>13.481 MM </a:t>
          </a:r>
          <a:endParaRPr lang="es-PE" b="1" dirty="0">
            <a:latin typeface="Candara" panose="020E0502030303020204" pitchFamily="34" charset="0"/>
          </a:endParaRPr>
        </a:p>
      </dgm:t>
    </dgm:pt>
    <dgm:pt modelId="{04E9C751-58B2-4605-9B42-29A2B3B0506E}" type="parTrans" cxnId="{31AA93D1-C1A1-4232-9926-22DA0AF68CCD}">
      <dgm:prSet/>
      <dgm:spPr/>
      <dgm:t>
        <a:bodyPr/>
        <a:lstStyle/>
        <a:p>
          <a:endParaRPr lang="es-PE"/>
        </a:p>
      </dgm:t>
    </dgm:pt>
    <dgm:pt modelId="{5D6CC6FF-08C8-41BB-80CB-B657C2DAEB89}" type="sibTrans" cxnId="{31AA93D1-C1A1-4232-9926-22DA0AF68CCD}">
      <dgm:prSet/>
      <dgm:spPr/>
      <dgm:t>
        <a:bodyPr/>
        <a:lstStyle/>
        <a:p>
          <a:endParaRPr lang="es-PE"/>
        </a:p>
      </dgm:t>
    </dgm:pt>
    <dgm:pt modelId="{F422C091-C928-4D22-84C4-989D29DC3AA5}" type="pres">
      <dgm:prSet presAssocID="{9B120121-2B58-4D0A-A998-11F9FF4D9B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95B876B-D054-4228-9832-277A8F845424}" type="pres">
      <dgm:prSet presAssocID="{61BE8C11-A70C-43C1-9961-8422572D5BA5}" presName="root1" presStyleCnt="0"/>
      <dgm:spPr/>
    </dgm:pt>
    <dgm:pt modelId="{5E11CD2F-5820-449E-BE36-15A26AD6C060}" type="pres">
      <dgm:prSet presAssocID="{61BE8C11-A70C-43C1-9961-8422572D5B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2203992-D69B-4A44-BFCF-D35A1FB16C56}" type="pres">
      <dgm:prSet presAssocID="{61BE8C11-A70C-43C1-9961-8422572D5BA5}" presName="level2hierChild" presStyleCnt="0"/>
      <dgm:spPr/>
    </dgm:pt>
    <dgm:pt modelId="{9CC25EC0-07BA-4F36-9AE8-41D45BA85E05}" type="pres">
      <dgm:prSet presAssocID="{0CC2CF7E-B63E-43DF-90B2-F55054A691F1}" presName="conn2-1" presStyleLbl="parChTrans1D2" presStyleIdx="0" presStyleCnt="4"/>
      <dgm:spPr/>
      <dgm:t>
        <a:bodyPr/>
        <a:lstStyle/>
        <a:p>
          <a:endParaRPr lang="es-PE"/>
        </a:p>
      </dgm:t>
    </dgm:pt>
    <dgm:pt modelId="{A050BDBF-BF97-41B2-8166-B97974CA9894}" type="pres">
      <dgm:prSet presAssocID="{0CC2CF7E-B63E-43DF-90B2-F55054A691F1}" presName="connTx" presStyleLbl="parChTrans1D2" presStyleIdx="0" presStyleCnt="4"/>
      <dgm:spPr/>
      <dgm:t>
        <a:bodyPr/>
        <a:lstStyle/>
        <a:p>
          <a:endParaRPr lang="es-PE"/>
        </a:p>
      </dgm:t>
    </dgm:pt>
    <dgm:pt modelId="{11F09A4E-3780-4157-AD7C-56F81C880FC5}" type="pres">
      <dgm:prSet presAssocID="{68CD521A-DE13-4BA0-8C0E-7398B7D787D0}" presName="root2" presStyleCnt="0"/>
      <dgm:spPr/>
    </dgm:pt>
    <dgm:pt modelId="{7B2BE38E-BC7A-48BB-B430-8DFEB8D8F123}" type="pres">
      <dgm:prSet presAssocID="{68CD521A-DE13-4BA0-8C0E-7398B7D787D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6EA7ECD-8C5D-4F93-8C88-CDCA06380623}" type="pres">
      <dgm:prSet presAssocID="{68CD521A-DE13-4BA0-8C0E-7398B7D787D0}" presName="level3hierChild" presStyleCnt="0"/>
      <dgm:spPr/>
    </dgm:pt>
    <dgm:pt modelId="{7CD3AD30-DDE5-4326-A6D8-BA27D5FA1DBF}" type="pres">
      <dgm:prSet presAssocID="{650349D8-8573-4E65-AAE5-CDE6D965182A}" presName="conn2-1" presStyleLbl="parChTrans1D2" presStyleIdx="1" presStyleCnt="4"/>
      <dgm:spPr/>
      <dgm:t>
        <a:bodyPr/>
        <a:lstStyle/>
        <a:p>
          <a:endParaRPr lang="es-PE"/>
        </a:p>
      </dgm:t>
    </dgm:pt>
    <dgm:pt modelId="{EA7502B4-6008-4C9B-B93D-17FA0506EE05}" type="pres">
      <dgm:prSet presAssocID="{650349D8-8573-4E65-AAE5-CDE6D965182A}" presName="connTx" presStyleLbl="parChTrans1D2" presStyleIdx="1" presStyleCnt="4"/>
      <dgm:spPr/>
      <dgm:t>
        <a:bodyPr/>
        <a:lstStyle/>
        <a:p>
          <a:endParaRPr lang="es-PE"/>
        </a:p>
      </dgm:t>
    </dgm:pt>
    <dgm:pt modelId="{58B1357E-E4A2-44E7-96CD-F59A3D05FBAC}" type="pres">
      <dgm:prSet presAssocID="{0FA8D375-5F5C-42E7-91E6-06119E9DD811}" presName="root2" presStyleCnt="0"/>
      <dgm:spPr/>
    </dgm:pt>
    <dgm:pt modelId="{E6EF4773-64E0-49C8-B731-7FDDB28B37E8}" type="pres">
      <dgm:prSet presAssocID="{0FA8D375-5F5C-42E7-91E6-06119E9DD81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A2E5DD97-0EA8-4C9D-B291-6F72A0250950}" type="pres">
      <dgm:prSet presAssocID="{0FA8D375-5F5C-42E7-91E6-06119E9DD811}" presName="level3hierChild" presStyleCnt="0"/>
      <dgm:spPr/>
    </dgm:pt>
    <dgm:pt modelId="{5E804FCB-6A2D-4729-938D-4919855E467E}" type="pres">
      <dgm:prSet presAssocID="{11B50238-FD94-429C-B252-8524CF537067}" presName="conn2-1" presStyleLbl="parChTrans1D2" presStyleIdx="2" presStyleCnt="4"/>
      <dgm:spPr/>
      <dgm:t>
        <a:bodyPr/>
        <a:lstStyle/>
        <a:p>
          <a:endParaRPr lang="es-PE"/>
        </a:p>
      </dgm:t>
    </dgm:pt>
    <dgm:pt modelId="{5EE85746-3AA3-4C49-961D-DC4A81F59915}" type="pres">
      <dgm:prSet presAssocID="{11B50238-FD94-429C-B252-8524CF537067}" presName="connTx" presStyleLbl="parChTrans1D2" presStyleIdx="2" presStyleCnt="4"/>
      <dgm:spPr/>
      <dgm:t>
        <a:bodyPr/>
        <a:lstStyle/>
        <a:p>
          <a:endParaRPr lang="es-PE"/>
        </a:p>
      </dgm:t>
    </dgm:pt>
    <dgm:pt modelId="{CE57EF72-B3EB-43B4-AA11-E09BB30A6335}" type="pres">
      <dgm:prSet presAssocID="{EBEB809B-5DBA-4D90-BA51-B6BC2E006862}" presName="root2" presStyleCnt="0"/>
      <dgm:spPr/>
    </dgm:pt>
    <dgm:pt modelId="{4C292C03-0FD3-4115-8543-680FB610C4FF}" type="pres">
      <dgm:prSet presAssocID="{EBEB809B-5DBA-4D90-BA51-B6BC2E00686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22676C9-A6F9-4AC0-B282-7A394B4782F8}" type="pres">
      <dgm:prSet presAssocID="{EBEB809B-5DBA-4D90-BA51-B6BC2E006862}" presName="level3hierChild" presStyleCnt="0"/>
      <dgm:spPr/>
    </dgm:pt>
    <dgm:pt modelId="{F713E4E4-5EA8-4D90-B10B-CFE2A0A5061B}" type="pres">
      <dgm:prSet presAssocID="{04E9C751-58B2-4605-9B42-29A2B3B0506E}" presName="conn2-1" presStyleLbl="parChTrans1D2" presStyleIdx="3" presStyleCnt="4"/>
      <dgm:spPr/>
      <dgm:t>
        <a:bodyPr/>
        <a:lstStyle/>
        <a:p>
          <a:endParaRPr lang="es-PE"/>
        </a:p>
      </dgm:t>
    </dgm:pt>
    <dgm:pt modelId="{791778D7-B245-4213-AB5E-EBA245F31165}" type="pres">
      <dgm:prSet presAssocID="{04E9C751-58B2-4605-9B42-29A2B3B0506E}" presName="connTx" presStyleLbl="parChTrans1D2" presStyleIdx="3" presStyleCnt="4"/>
      <dgm:spPr/>
      <dgm:t>
        <a:bodyPr/>
        <a:lstStyle/>
        <a:p>
          <a:endParaRPr lang="es-PE"/>
        </a:p>
      </dgm:t>
    </dgm:pt>
    <dgm:pt modelId="{3F1A165F-0806-42C8-86CA-484200E5E71F}" type="pres">
      <dgm:prSet presAssocID="{642B4719-B9DE-417F-9F27-61E0E84E99A3}" presName="root2" presStyleCnt="0"/>
      <dgm:spPr/>
    </dgm:pt>
    <dgm:pt modelId="{B6543533-64BF-4952-8A0A-CE5E33BBB772}" type="pres">
      <dgm:prSet presAssocID="{642B4719-B9DE-417F-9F27-61E0E84E99A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AD6B0B9-327C-472B-BB23-74D9F0F09C36}" type="pres">
      <dgm:prSet presAssocID="{642B4719-B9DE-417F-9F27-61E0E84E99A3}" presName="level3hierChild" presStyleCnt="0"/>
      <dgm:spPr/>
    </dgm:pt>
  </dgm:ptLst>
  <dgm:cxnLst>
    <dgm:cxn modelId="{DB3C9E6F-31FA-4915-8D92-4595E268FFD0}" type="presOf" srcId="{9B120121-2B58-4D0A-A998-11F9FF4D9B9B}" destId="{F422C091-C928-4D22-84C4-989D29DC3AA5}" srcOrd="0" destOrd="0" presId="urn:microsoft.com/office/officeart/2008/layout/HorizontalMultiLevelHierarchy"/>
    <dgm:cxn modelId="{9A1A3944-4B8B-4C40-A8F4-FCD16869FDCE}" type="presOf" srcId="{61BE8C11-A70C-43C1-9961-8422572D5BA5}" destId="{5E11CD2F-5820-449E-BE36-15A26AD6C060}" srcOrd="0" destOrd="0" presId="urn:microsoft.com/office/officeart/2008/layout/HorizontalMultiLevelHierarchy"/>
    <dgm:cxn modelId="{90CA6BD3-C02E-4F15-B6A9-19AD9984A696}" type="presOf" srcId="{0CC2CF7E-B63E-43DF-90B2-F55054A691F1}" destId="{A050BDBF-BF97-41B2-8166-B97974CA9894}" srcOrd="1" destOrd="0" presId="urn:microsoft.com/office/officeart/2008/layout/HorizontalMultiLevelHierarchy"/>
    <dgm:cxn modelId="{5885AD84-821D-42AD-B0C8-7D5870FDF3F2}" type="presOf" srcId="{68CD521A-DE13-4BA0-8C0E-7398B7D787D0}" destId="{7B2BE38E-BC7A-48BB-B430-8DFEB8D8F123}" srcOrd="0" destOrd="0" presId="urn:microsoft.com/office/officeart/2008/layout/HorizontalMultiLevelHierarchy"/>
    <dgm:cxn modelId="{1977ADCF-AAEC-4A2E-AE81-981E9E794787}" type="presOf" srcId="{650349D8-8573-4E65-AAE5-CDE6D965182A}" destId="{EA7502B4-6008-4C9B-B93D-17FA0506EE05}" srcOrd="1" destOrd="0" presId="urn:microsoft.com/office/officeart/2008/layout/HorizontalMultiLevelHierarchy"/>
    <dgm:cxn modelId="{68D5EA05-E1B5-416A-9BDB-14B9594F359E}" type="presOf" srcId="{EBEB809B-5DBA-4D90-BA51-B6BC2E006862}" destId="{4C292C03-0FD3-4115-8543-680FB610C4FF}" srcOrd="0" destOrd="0" presId="urn:microsoft.com/office/officeart/2008/layout/HorizontalMultiLevelHierarchy"/>
    <dgm:cxn modelId="{D0B49FDE-3B1B-410D-9FBE-A42ED496F689}" type="presOf" srcId="{04E9C751-58B2-4605-9B42-29A2B3B0506E}" destId="{791778D7-B245-4213-AB5E-EBA245F31165}" srcOrd="1" destOrd="0" presId="urn:microsoft.com/office/officeart/2008/layout/HorizontalMultiLevelHierarchy"/>
    <dgm:cxn modelId="{DC3DA073-BDCD-4A05-B90E-40A2FDA4A94C}" srcId="{9B120121-2B58-4D0A-A998-11F9FF4D9B9B}" destId="{61BE8C11-A70C-43C1-9961-8422572D5BA5}" srcOrd="0" destOrd="0" parTransId="{93C30576-D733-4151-BFBB-D207177DCB56}" sibTransId="{1FF91C99-C07C-4DFB-82DF-2CDE121A9DC7}"/>
    <dgm:cxn modelId="{BA97A6FA-FF28-4828-971C-4007A44969B7}" type="presOf" srcId="{642B4719-B9DE-417F-9F27-61E0E84E99A3}" destId="{B6543533-64BF-4952-8A0A-CE5E33BBB772}" srcOrd="0" destOrd="0" presId="urn:microsoft.com/office/officeart/2008/layout/HorizontalMultiLevelHierarchy"/>
    <dgm:cxn modelId="{B1189FD0-E0AC-438E-B4B2-9F442ACB1D86}" type="presOf" srcId="{0CC2CF7E-B63E-43DF-90B2-F55054A691F1}" destId="{9CC25EC0-07BA-4F36-9AE8-41D45BA85E05}" srcOrd="0" destOrd="0" presId="urn:microsoft.com/office/officeart/2008/layout/HorizontalMultiLevelHierarchy"/>
    <dgm:cxn modelId="{3F0227BD-5124-4341-A87C-758AD399A4B8}" type="presOf" srcId="{11B50238-FD94-429C-B252-8524CF537067}" destId="{5E804FCB-6A2D-4729-938D-4919855E467E}" srcOrd="0" destOrd="0" presId="urn:microsoft.com/office/officeart/2008/layout/HorizontalMultiLevelHierarchy"/>
    <dgm:cxn modelId="{AAC45B2A-45DF-4B54-92D7-7D9FFF2BD611}" srcId="{61BE8C11-A70C-43C1-9961-8422572D5BA5}" destId="{68CD521A-DE13-4BA0-8C0E-7398B7D787D0}" srcOrd="0" destOrd="0" parTransId="{0CC2CF7E-B63E-43DF-90B2-F55054A691F1}" sibTransId="{A2D79084-2AAC-479A-8634-F2B1F299FE66}"/>
    <dgm:cxn modelId="{002D2DA0-7C2D-46B4-BA78-C081726B91E0}" srcId="{61BE8C11-A70C-43C1-9961-8422572D5BA5}" destId="{0FA8D375-5F5C-42E7-91E6-06119E9DD811}" srcOrd="1" destOrd="0" parTransId="{650349D8-8573-4E65-AAE5-CDE6D965182A}" sibTransId="{B54798EA-BEC2-485D-A39E-38489A990B26}"/>
    <dgm:cxn modelId="{31AA93D1-C1A1-4232-9926-22DA0AF68CCD}" srcId="{61BE8C11-A70C-43C1-9961-8422572D5BA5}" destId="{642B4719-B9DE-417F-9F27-61E0E84E99A3}" srcOrd="3" destOrd="0" parTransId="{04E9C751-58B2-4605-9B42-29A2B3B0506E}" sibTransId="{5D6CC6FF-08C8-41BB-80CB-B657C2DAEB89}"/>
    <dgm:cxn modelId="{FDD2810D-44F0-41E6-9C60-8A69938E703E}" type="presOf" srcId="{04E9C751-58B2-4605-9B42-29A2B3B0506E}" destId="{F713E4E4-5EA8-4D90-B10B-CFE2A0A5061B}" srcOrd="0" destOrd="0" presId="urn:microsoft.com/office/officeart/2008/layout/HorizontalMultiLevelHierarchy"/>
    <dgm:cxn modelId="{8B468AFA-E040-4155-8675-903F27EF4F4D}" srcId="{61BE8C11-A70C-43C1-9961-8422572D5BA5}" destId="{EBEB809B-5DBA-4D90-BA51-B6BC2E006862}" srcOrd="2" destOrd="0" parTransId="{11B50238-FD94-429C-B252-8524CF537067}" sibTransId="{27B66150-F6BA-4EEA-B68C-6E3CA3C34341}"/>
    <dgm:cxn modelId="{A350F90D-A9D7-4DBF-90F0-406B1BD0A7FB}" type="presOf" srcId="{11B50238-FD94-429C-B252-8524CF537067}" destId="{5EE85746-3AA3-4C49-961D-DC4A81F59915}" srcOrd="1" destOrd="0" presId="urn:microsoft.com/office/officeart/2008/layout/HorizontalMultiLevelHierarchy"/>
    <dgm:cxn modelId="{1BD0E4B8-DF44-4C7D-9A30-F8A5EBFE15E1}" type="presOf" srcId="{650349D8-8573-4E65-AAE5-CDE6D965182A}" destId="{7CD3AD30-DDE5-4326-A6D8-BA27D5FA1DBF}" srcOrd="0" destOrd="0" presId="urn:microsoft.com/office/officeart/2008/layout/HorizontalMultiLevelHierarchy"/>
    <dgm:cxn modelId="{60BB3AAF-F64C-4D1B-A270-856291AD0F90}" type="presOf" srcId="{0FA8D375-5F5C-42E7-91E6-06119E9DD811}" destId="{E6EF4773-64E0-49C8-B731-7FDDB28B37E8}" srcOrd="0" destOrd="0" presId="urn:microsoft.com/office/officeart/2008/layout/HorizontalMultiLevelHierarchy"/>
    <dgm:cxn modelId="{669C22A0-0809-46BF-8D7E-F1CE4C8E96A3}" type="presParOf" srcId="{F422C091-C928-4D22-84C4-989D29DC3AA5}" destId="{395B876B-D054-4228-9832-277A8F845424}" srcOrd="0" destOrd="0" presId="urn:microsoft.com/office/officeart/2008/layout/HorizontalMultiLevelHierarchy"/>
    <dgm:cxn modelId="{A64D1A8C-3ED8-4D5F-BB62-F77086D9C346}" type="presParOf" srcId="{395B876B-D054-4228-9832-277A8F845424}" destId="{5E11CD2F-5820-449E-BE36-15A26AD6C060}" srcOrd="0" destOrd="0" presId="urn:microsoft.com/office/officeart/2008/layout/HorizontalMultiLevelHierarchy"/>
    <dgm:cxn modelId="{A03AB547-4554-47B5-97C8-066E09A57166}" type="presParOf" srcId="{395B876B-D054-4228-9832-277A8F845424}" destId="{72203992-D69B-4A44-BFCF-D35A1FB16C56}" srcOrd="1" destOrd="0" presId="urn:microsoft.com/office/officeart/2008/layout/HorizontalMultiLevelHierarchy"/>
    <dgm:cxn modelId="{84BA0632-5A8C-4203-A863-7C3119D97FA8}" type="presParOf" srcId="{72203992-D69B-4A44-BFCF-D35A1FB16C56}" destId="{9CC25EC0-07BA-4F36-9AE8-41D45BA85E05}" srcOrd="0" destOrd="0" presId="urn:microsoft.com/office/officeart/2008/layout/HorizontalMultiLevelHierarchy"/>
    <dgm:cxn modelId="{7913263C-457F-4FCA-A395-F3DD62FEAFFD}" type="presParOf" srcId="{9CC25EC0-07BA-4F36-9AE8-41D45BA85E05}" destId="{A050BDBF-BF97-41B2-8166-B97974CA9894}" srcOrd="0" destOrd="0" presId="urn:microsoft.com/office/officeart/2008/layout/HorizontalMultiLevelHierarchy"/>
    <dgm:cxn modelId="{464DCA5C-0B06-4BA6-AC90-4BDABA9F6E68}" type="presParOf" srcId="{72203992-D69B-4A44-BFCF-D35A1FB16C56}" destId="{11F09A4E-3780-4157-AD7C-56F81C880FC5}" srcOrd="1" destOrd="0" presId="urn:microsoft.com/office/officeart/2008/layout/HorizontalMultiLevelHierarchy"/>
    <dgm:cxn modelId="{A0ED6952-9AC0-4296-BF7B-64F2C74ADDFE}" type="presParOf" srcId="{11F09A4E-3780-4157-AD7C-56F81C880FC5}" destId="{7B2BE38E-BC7A-48BB-B430-8DFEB8D8F123}" srcOrd="0" destOrd="0" presId="urn:microsoft.com/office/officeart/2008/layout/HorizontalMultiLevelHierarchy"/>
    <dgm:cxn modelId="{8189D5FB-C86D-437F-B480-42D32EE8030F}" type="presParOf" srcId="{11F09A4E-3780-4157-AD7C-56F81C880FC5}" destId="{D6EA7ECD-8C5D-4F93-8C88-CDCA06380623}" srcOrd="1" destOrd="0" presId="urn:microsoft.com/office/officeart/2008/layout/HorizontalMultiLevelHierarchy"/>
    <dgm:cxn modelId="{5BBB3D87-9470-489C-831A-AE730144BE8A}" type="presParOf" srcId="{72203992-D69B-4A44-BFCF-D35A1FB16C56}" destId="{7CD3AD30-DDE5-4326-A6D8-BA27D5FA1DBF}" srcOrd="2" destOrd="0" presId="urn:microsoft.com/office/officeart/2008/layout/HorizontalMultiLevelHierarchy"/>
    <dgm:cxn modelId="{929DCF05-7A4D-4D11-AF52-2008BA9D80A2}" type="presParOf" srcId="{7CD3AD30-DDE5-4326-A6D8-BA27D5FA1DBF}" destId="{EA7502B4-6008-4C9B-B93D-17FA0506EE05}" srcOrd="0" destOrd="0" presId="urn:microsoft.com/office/officeart/2008/layout/HorizontalMultiLevelHierarchy"/>
    <dgm:cxn modelId="{8C8AAA7F-4783-4978-B47C-E58033A20BAE}" type="presParOf" srcId="{72203992-D69B-4A44-BFCF-D35A1FB16C56}" destId="{58B1357E-E4A2-44E7-96CD-F59A3D05FBAC}" srcOrd="3" destOrd="0" presId="urn:microsoft.com/office/officeart/2008/layout/HorizontalMultiLevelHierarchy"/>
    <dgm:cxn modelId="{2EF9BD41-DCED-4CE1-AF37-3FA450D3CC5A}" type="presParOf" srcId="{58B1357E-E4A2-44E7-96CD-F59A3D05FBAC}" destId="{E6EF4773-64E0-49C8-B731-7FDDB28B37E8}" srcOrd="0" destOrd="0" presId="urn:microsoft.com/office/officeart/2008/layout/HorizontalMultiLevelHierarchy"/>
    <dgm:cxn modelId="{42E45CA5-79BD-48F4-A36F-2ABD6EA11D7B}" type="presParOf" srcId="{58B1357E-E4A2-44E7-96CD-F59A3D05FBAC}" destId="{A2E5DD97-0EA8-4C9D-B291-6F72A0250950}" srcOrd="1" destOrd="0" presId="urn:microsoft.com/office/officeart/2008/layout/HorizontalMultiLevelHierarchy"/>
    <dgm:cxn modelId="{6AD11DB7-F733-4D5B-B6D8-45416783F999}" type="presParOf" srcId="{72203992-D69B-4A44-BFCF-D35A1FB16C56}" destId="{5E804FCB-6A2D-4729-938D-4919855E467E}" srcOrd="4" destOrd="0" presId="urn:microsoft.com/office/officeart/2008/layout/HorizontalMultiLevelHierarchy"/>
    <dgm:cxn modelId="{CA724A75-9590-4256-B3FD-36876421EA53}" type="presParOf" srcId="{5E804FCB-6A2D-4729-938D-4919855E467E}" destId="{5EE85746-3AA3-4C49-961D-DC4A81F59915}" srcOrd="0" destOrd="0" presId="urn:microsoft.com/office/officeart/2008/layout/HorizontalMultiLevelHierarchy"/>
    <dgm:cxn modelId="{454075DE-9C6A-4659-94FF-3AC6732EE3E9}" type="presParOf" srcId="{72203992-D69B-4A44-BFCF-D35A1FB16C56}" destId="{CE57EF72-B3EB-43B4-AA11-E09BB30A6335}" srcOrd="5" destOrd="0" presId="urn:microsoft.com/office/officeart/2008/layout/HorizontalMultiLevelHierarchy"/>
    <dgm:cxn modelId="{439372FF-7D8C-4FB8-A121-949A2046A7A4}" type="presParOf" srcId="{CE57EF72-B3EB-43B4-AA11-E09BB30A6335}" destId="{4C292C03-0FD3-4115-8543-680FB610C4FF}" srcOrd="0" destOrd="0" presId="urn:microsoft.com/office/officeart/2008/layout/HorizontalMultiLevelHierarchy"/>
    <dgm:cxn modelId="{76A9FDC2-697C-4184-9D45-FAEB38235827}" type="presParOf" srcId="{CE57EF72-B3EB-43B4-AA11-E09BB30A6335}" destId="{B22676C9-A6F9-4AC0-B282-7A394B4782F8}" srcOrd="1" destOrd="0" presId="urn:microsoft.com/office/officeart/2008/layout/HorizontalMultiLevelHierarchy"/>
    <dgm:cxn modelId="{3D554273-4959-4994-B515-2D59705C9132}" type="presParOf" srcId="{72203992-D69B-4A44-BFCF-D35A1FB16C56}" destId="{F713E4E4-5EA8-4D90-B10B-CFE2A0A5061B}" srcOrd="6" destOrd="0" presId="urn:microsoft.com/office/officeart/2008/layout/HorizontalMultiLevelHierarchy"/>
    <dgm:cxn modelId="{DB6DA082-61A1-4487-AF03-382D53BC5A9F}" type="presParOf" srcId="{F713E4E4-5EA8-4D90-B10B-CFE2A0A5061B}" destId="{791778D7-B245-4213-AB5E-EBA245F31165}" srcOrd="0" destOrd="0" presId="urn:microsoft.com/office/officeart/2008/layout/HorizontalMultiLevelHierarchy"/>
    <dgm:cxn modelId="{6EE27F45-3596-4F41-956D-1FF2F675D18B}" type="presParOf" srcId="{72203992-D69B-4A44-BFCF-D35A1FB16C56}" destId="{3F1A165F-0806-42C8-86CA-484200E5E71F}" srcOrd="7" destOrd="0" presId="urn:microsoft.com/office/officeart/2008/layout/HorizontalMultiLevelHierarchy"/>
    <dgm:cxn modelId="{248FF39D-BF8F-42EB-B941-3532D89CF31E}" type="presParOf" srcId="{3F1A165F-0806-42C8-86CA-484200E5E71F}" destId="{B6543533-64BF-4952-8A0A-CE5E33BBB772}" srcOrd="0" destOrd="0" presId="urn:microsoft.com/office/officeart/2008/layout/HorizontalMultiLevelHierarchy"/>
    <dgm:cxn modelId="{592E1BF0-0A3D-47C2-9D77-8896BDDA446C}" type="presParOf" srcId="{3F1A165F-0806-42C8-86CA-484200E5E71F}" destId="{CAD6B0B9-327C-472B-BB23-74D9F0F09C3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120121-2B58-4D0A-A998-11F9FF4D9B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PE"/>
        </a:p>
      </dgm:t>
    </dgm:pt>
    <dgm:pt modelId="{61BE8C11-A70C-43C1-9961-8422572D5BA5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3era fase – S/.80 MM</a:t>
          </a:r>
          <a:endParaRPr lang="es-PE" dirty="0">
            <a:latin typeface="Candara" panose="020E0502030303020204" pitchFamily="34" charset="0"/>
          </a:endParaRPr>
        </a:p>
      </dgm:t>
    </dgm:pt>
    <dgm:pt modelId="{93C30576-D733-4151-BFBB-D207177DCB56}" type="par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1FF91C99-C07C-4DFB-82DF-2CDE121A9DC7}" type="sib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8CD521A-DE13-4BA0-8C0E-7398B7D787D0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1era Transferencia*</a:t>
          </a:r>
        </a:p>
        <a:p>
          <a:r>
            <a:rPr lang="es-PE" b="1" dirty="0" smtClean="0">
              <a:latin typeface="Candara" panose="020E0502030303020204" pitchFamily="34" charset="0"/>
            </a:rPr>
            <a:t>10.425 MM </a:t>
          </a:r>
          <a:endParaRPr lang="es-PE" dirty="0">
            <a:latin typeface="Candara" panose="020E0502030303020204" pitchFamily="34" charset="0"/>
          </a:endParaRPr>
        </a:p>
      </dgm:t>
    </dgm:pt>
    <dgm:pt modelId="{0CC2CF7E-B63E-43DF-90B2-F55054A691F1}" type="par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2D79084-2AAC-479A-8634-F2B1F299FE66}" type="sib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F422C091-C928-4D22-84C4-989D29DC3AA5}" type="pres">
      <dgm:prSet presAssocID="{9B120121-2B58-4D0A-A998-11F9FF4D9B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95B876B-D054-4228-9832-277A8F845424}" type="pres">
      <dgm:prSet presAssocID="{61BE8C11-A70C-43C1-9961-8422572D5BA5}" presName="root1" presStyleCnt="0"/>
      <dgm:spPr/>
    </dgm:pt>
    <dgm:pt modelId="{5E11CD2F-5820-449E-BE36-15A26AD6C060}" type="pres">
      <dgm:prSet presAssocID="{61BE8C11-A70C-43C1-9961-8422572D5B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2203992-D69B-4A44-BFCF-D35A1FB16C56}" type="pres">
      <dgm:prSet presAssocID="{61BE8C11-A70C-43C1-9961-8422572D5BA5}" presName="level2hierChild" presStyleCnt="0"/>
      <dgm:spPr/>
    </dgm:pt>
    <dgm:pt modelId="{9CC25EC0-07BA-4F36-9AE8-41D45BA85E05}" type="pres">
      <dgm:prSet presAssocID="{0CC2CF7E-B63E-43DF-90B2-F55054A691F1}" presName="conn2-1" presStyleLbl="parChTrans1D2" presStyleIdx="0" presStyleCnt="1"/>
      <dgm:spPr/>
      <dgm:t>
        <a:bodyPr/>
        <a:lstStyle/>
        <a:p>
          <a:endParaRPr lang="es-PE"/>
        </a:p>
      </dgm:t>
    </dgm:pt>
    <dgm:pt modelId="{A050BDBF-BF97-41B2-8166-B97974CA9894}" type="pres">
      <dgm:prSet presAssocID="{0CC2CF7E-B63E-43DF-90B2-F55054A691F1}" presName="connTx" presStyleLbl="parChTrans1D2" presStyleIdx="0" presStyleCnt="1"/>
      <dgm:spPr/>
      <dgm:t>
        <a:bodyPr/>
        <a:lstStyle/>
        <a:p>
          <a:endParaRPr lang="es-PE"/>
        </a:p>
      </dgm:t>
    </dgm:pt>
    <dgm:pt modelId="{11F09A4E-3780-4157-AD7C-56F81C880FC5}" type="pres">
      <dgm:prSet presAssocID="{68CD521A-DE13-4BA0-8C0E-7398B7D787D0}" presName="root2" presStyleCnt="0"/>
      <dgm:spPr/>
    </dgm:pt>
    <dgm:pt modelId="{7B2BE38E-BC7A-48BB-B430-8DFEB8D8F123}" type="pres">
      <dgm:prSet presAssocID="{68CD521A-DE13-4BA0-8C0E-7398B7D787D0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6EA7ECD-8C5D-4F93-8C88-CDCA06380623}" type="pres">
      <dgm:prSet presAssocID="{68CD521A-DE13-4BA0-8C0E-7398B7D787D0}" presName="level3hierChild" presStyleCnt="0"/>
      <dgm:spPr/>
    </dgm:pt>
  </dgm:ptLst>
  <dgm:cxnLst>
    <dgm:cxn modelId="{DC3DA073-BDCD-4A05-B90E-40A2FDA4A94C}" srcId="{9B120121-2B58-4D0A-A998-11F9FF4D9B9B}" destId="{61BE8C11-A70C-43C1-9961-8422572D5BA5}" srcOrd="0" destOrd="0" parTransId="{93C30576-D733-4151-BFBB-D207177DCB56}" sibTransId="{1FF91C99-C07C-4DFB-82DF-2CDE121A9DC7}"/>
    <dgm:cxn modelId="{E1F2A6CB-9337-499C-B93F-3FB4D2C77DDC}" type="presOf" srcId="{0CC2CF7E-B63E-43DF-90B2-F55054A691F1}" destId="{9CC25EC0-07BA-4F36-9AE8-41D45BA85E05}" srcOrd="0" destOrd="0" presId="urn:microsoft.com/office/officeart/2008/layout/HorizontalMultiLevelHierarchy"/>
    <dgm:cxn modelId="{6ADB7572-F604-4B5B-975F-0118BBBB0037}" type="presOf" srcId="{0CC2CF7E-B63E-43DF-90B2-F55054A691F1}" destId="{A050BDBF-BF97-41B2-8166-B97974CA9894}" srcOrd="1" destOrd="0" presId="urn:microsoft.com/office/officeart/2008/layout/HorizontalMultiLevelHierarchy"/>
    <dgm:cxn modelId="{8358CEDA-D820-4A96-B14F-4178F34049CC}" type="presOf" srcId="{68CD521A-DE13-4BA0-8C0E-7398B7D787D0}" destId="{7B2BE38E-BC7A-48BB-B430-8DFEB8D8F123}" srcOrd="0" destOrd="0" presId="urn:microsoft.com/office/officeart/2008/layout/HorizontalMultiLevelHierarchy"/>
    <dgm:cxn modelId="{BEF5BE5F-4BF3-4775-B4A5-F7ACE8CCA749}" type="presOf" srcId="{61BE8C11-A70C-43C1-9961-8422572D5BA5}" destId="{5E11CD2F-5820-449E-BE36-15A26AD6C060}" srcOrd="0" destOrd="0" presId="urn:microsoft.com/office/officeart/2008/layout/HorizontalMultiLevelHierarchy"/>
    <dgm:cxn modelId="{C8AE0845-7B43-4DC6-8CAD-A623A2EBC719}" type="presOf" srcId="{9B120121-2B58-4D0A-A998-11F9FF4D9B9B}" destId="{F422C091-C928-4D22-84C4-989D29DC3AA5}" srcOrd="0" destOrd="0" presId="urn:microsoft.com/office/officeart/2008/layout/HorizontalMultiLevelHierarchy"/>
    <dgm:cxn modelId="{AAC45B2A-45DF-4B54-92D7-7D9FFF2BD611}" srcId="{61BE8C11-A70C-43C1-9961-8422572D5BA5}" destId="{68CD521A-DE13-4BA0-8C0E-7398B7D787D0}" srcOrd="0" destOrd="0" parTransId="{0CC2CF7E-B63E-43DF-90B2-F55054A691F1}" sibTransId="{A2D79084-2AAC-479A-8634-F2B1F299FE66}"/>
    <dgm:cxn modelId="{68CC3F59-057F-451B-8FA1-C02FE56B87FD}" type="presParOf" srcId="{F422C091-C928-4D22-84C4-989D29DC3AA5}" destId="{395B876B-D054-4228-9832-277A8F845424}" srcOrd="0" destOrd="0" presId="urn:microsoft.com/office/officeart/2008/layout/HorizontalMultiLevelHierarchy"/>
    <dgm:cxn modelId="{C0DDBF66-F8EB-4CAA-8262-EF2362455B7F}" type="presParOf" srcId="{395B876B-D054-4228-9832-277A8F845424}" destId="{5E11CD2F-5820-449E-BE36-15A26AD6C060}" srcOrd="0" destOrd="0" presId="urn:microsoft.com/office/officeart/2008/layout/HorizontalMultiLevelHierarchy"/>
    <dgm:cxn modelId="{F72E0547-324F-4EA2-B9B4-B41D47D52BE7}" type="presParOf" srcId="{395B876B-D054-4228-9832-277A8F845424}" destId="{72203992-D69B-4A44-BFCF-D35A1FB16C56}" srcOrd="1" destOrd="0" presId="urn:microsoft.com/office/officeart/2008/layout/HorizontalMultiLevelHierarchy"/>
    <dgm:cxn modelId="{6C8C790E-2D2D-4FE3-A845-2390CB2C00F8}" type="presParOf" srcId="{72203992-D69B-4A44-BFCF-D35A1FB16C56}" destId="{9CC25EC0-07BA-4F36-9AE8-41D45BA85E05}" srcOrd="0" destOrd="0" presId="urn:microsoft.com/office/officeart/2008/layout/HorizontalMultiLevelHierarchy"/>
    <dgm:cxn modelId="{49A58CAF-420A-4C6C-A4DE-35B71C75B824}" type="presParOf" srcId="{9CC25EC0-07BA-4F36-9AE8-41D45BA85E05}" destId="{A050BDBF-BF97-41B2-8166-B97974CA9894}" srcOrd="0" destOrd="0" presId="urn:microsoft.com/office/officeart/2008/layout/HorizontalMultiLevelHierarchy"/>
    <dgm:cxn modelId="{ED7659EA-5BDF-4EA0-AED1-0C10CFB90CDB}" type="presParOf" srcId="{72203992-D69B-4A44-BFCF-D35A1FB16C56}" destId="{11F09A4E-3780-4157-AD7C-56F81C880FC5}" srcOrd="1" destOrd="0" presId="urn:microsoft.com/office/officeart/2008/layout/HorizontalMultiLevelHierarchy"/>
    <dgm:cxn modelId="{45378B57-A622-45CA-BF44-7CE6E2A156DF}" type="presParOf" srcId="{11F09A4E-3780-4157-AD7C-56F81C880FC5}" destId="{7B2BE38E-BC7A-48BB-B430-8DFEB8D8F123}" srcOrd="0" destOrd="0" presId="urn:microsoft.com/office/officeart/2008/layout/HorizontalMultiLevelHierarchy"/>
    <dgm:cxn modelId="{34DDCD7A-A780-4737-9505-00BE9B6CBF43}" type="presParOf" srcId="{11F09A4E-3780-4157-AD7C-56F81C880FC5}" destId="{D6EA7ECD-8C5D-4F93-8C88-CDCA063806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5644D-D79F-4FEA-9BD9-DF342EE88C5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240D4CA-8E19-4BE2-95FB-F33EC34EDFE8}">
      <dgm:prSet phldrT="[Texto]" phldr="1"/>
      <dgm:spPr/>
      <dgm:t>
        <a:bodyPr/>
        <a:lstStyle/>
        <a:p>
          <a:endParaRPr lang="es-PE" dirty="0"/>
        </a:p>
      </dgm:t>
    </dgm:pt>
    <dgm:pt modelId="{1E3C0DD3-8232-4387-98E9-B1980C2FBB10}" type="parTrans" cxnId="{140A7AB9-8322-44EE-B9AC-9205C84CB0BC}">
      <dgm:prSet/>
      <dgm:spPr/>
      <dgm:t>
        <a:bodyPr/>
        <a:lstStyle/>
        <a:p>
          <a:endParaRPr lang="es-PE"/>
        </a:p>
      </dgm:t>
    </dgm:pt>
    <dgm:pt modelId="{7ACEFF9A-EB09-4CC6-989F-E7E0B93B24E0}" type="sibTrans" cxnId="{140A7AB9-8322-44EE-B9AC-9205C84CB0BC}">
      <dgm:prSet/>
      <dgm:spPr/>
      <dgm:t>
        <a:bodyPr/>
        <a:lstStyle/>
        <a:p>
          <a:endParaRPr lang="es-PE"/>
        </a:p>
      </dgm:t>
    </dgm:pt>
    <dgm:pt modelId="{B6B1CD98-F9A9-496A-948B-A69182084DC8}">
      <dgm:prSet phldrT="[Texto]" phldr="1"/>
      <dgm:spPr/>
      <dgm:t>
        <a:bodyPr/>
        <a:lstStyle/>
        <a:p>
          <a:endParaRPr lang="es-PE"/>
        </a:p>
      </dgm:t>
    </dgm:pt>
    <dgm:pt modelId="{D4CF8327-1912-4795-9D08-94AF0AA7EFFB}" type="parTrans" cxnId="{7A185FA8-D1A6-4107-AA49-B544F63DD2A5}">
      <dgm:prSet/>
      <dgm:spPr/>
      <dgm:t>
        <a:bodyPr/>
        <a:lstStyle/>
        <a:p>
          <a:endParaRPr lang="es-PE"/>
        </a:p>
      </dgm:t>
    </dgm:pt>
    <dgm:pt modelId="{14504455-98E0-47B5-B273-6C6681F77722}" type="sibTrans" cxnId="{7A185FA8-D1A6-4107-AA49-B544F63DD2A5}">
      <dgm:prSet/>
      <dgm:spPr/>
      <dgm:t>
        <a:bodyPr/>
        <a:lstStyle/>
        <a:p>
          <a:endParaRPr lang="es-PE"/>
        </a:p>
      </dgm:t>
    </dgm:pt>
    <dgm:pt modelId="{B709863A-1980-46C5-8B65-C36A21004CED}">
      <dgm:prSet phldrT="[Texto]"/>
      <dgm:spPr/>
      <dgm:t>
        <a:bodyPr/>
        <a:lstStyle/>
        <a:p>
          <a:endParaRPr lang="es-PE" dirty="0" smtClean="0">
            <a:solidFill>
              <a:schemeClr val="bg1"/>
            </a:solidFill>
          </a:endParaRPr>
        </a:p>
        <a:p>
          <a:r>
            <a:rPr lang="es-PE" dirty="0" smtClean="0">
              <a:solidFill>
                <a:schemeClr val="bg1"/>
              </a:solidFill>
            </a:rPr>
            <a:t>p</a:t>
          </a:r>
          <a:endParaRPr lang="es-PE" dirty="0">
            <a:solidFill>
              <a:schemeClr val="bg1"/>
            </a:solidFill>
          </a:endParaRPr>
        </a:p>
      </dgm:t>
    </dgm:pt>
    <dgm:pt modelId="{68230D91-E83C-4BC0-9263-E16BD73C4F24}" type="parTrans" cxnId="{905428E4-D905-4DB8-BE62-867AD8B287D8}">
      <dgm:prSet/>
      <dgm:spPr/>
      <dgm:t>
        <a:bodyPr/>
        <a:lstStyle/>
        <a:p>
          <a:endParaRPr lang="es-PE"/>
        </a:p>
      </dgm:t>
    </dgm:pt>
    <dgm:pt modelId="{C8913AAF-909F-4324-A2EB-A08C3E3DBEA7}" type="sibTrans" cxnId="{905428E4-D905-4DB8-BE62-867AD8B287D8}">
      <dgm:prSet/>
      <dgm:spPr/>
      <dgm:t>
        <a:bodyPr/>
        <a:lstStyle/>
        <a:p>
          <a:endParaRPr lang="es-PE"/>
        </a:p>
      </dgm:t>
    </dgm:pt>
    <dgm:pt modelId="{DA532055-757E-4C14-BB78-4FDC8E659F76}" type="pres">
      <dgm:prSet presAssocID="{6135644D-D79F-4FEA-9BD9-DF342EE88C50}" presName="arrowDiagram" presStyleCnt="0">
        <dgm:presLayoutVars>
          <dgm:chMax val="5"/>
          <dgm:dir/>
          <dgm:resizeHandles val="exact"/>
        </dgm:presLayoutVars>
      </dgm:prSet>
      <dgm:spPr/>
    </dgm:pt>
    <dgm:pt modelId="{6421D893-A3DA-4050-A56C-19BA1AF8DA13}" type="pres">
      <dgm:prSet presAssocID="{6135644D-D79F-4FEA-9BD9-DF342EE88C50}" presName="arrow" presStyleLbl="bgShp" presStyleIdx="0" presStyleCnt="1"/>
      <dgm:spPr/>
    </dgm:pt>
    <dgm:pt modelId="{BB2403E1-E7C8-43E6-B57C-2E5ECD29D057}" type="pres">
      <dgm:prSet presAssocID="{6135644D-D79F-4FEA-9BD9-DF342EE88C50}" presName="arrowDiagram3" presStyleCnt="0"/>
      <dgm:spPr/>
    </dgm:pt>
    <dgm:pt modelId="{7C1AB970-7DAF-4338-BFE3-8E88AEBE8472}" type="pres">
      <dgm:prSet presAssocID="{F240D4CA-8E19-4BE2-95FB-F33EC34EDFE8}" presName="bullet3a" presStyleLbl="node1" presStyleIdx="0" presStyleCnt="3"/>
      <dgm:spPr/>
    </dgm:pt>
    <dgm:pt modelId="{1E51BA2A-5291-4F83-BB61-5AEAAC4BC7B1}" type="pres">
      <dgm:prSet presAssocID="{F240D4CA-8E19-4BE2-95FB-F33EC34EDFE8}" presName="textBox3a" presStyleLbl="revTx" presStyleIdx="0" presStyleCnt="3" custLinFactNeighborX="1857" custLinFactNeighborY="4773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C5D66C2-2794-43D2-A5C7-FD034EDC3DBD}" type="pres">
      <dgm:prSet presAssocID="{B6B1CD98-F9A9-496A-948B-A69182084DC8}" presName="bullet3b" presStyleLbl="node1" presStyleIdx="1" presStyleCnt="3"/>
      <dgm:spPr/>
    </dgm:pt>
    <dgm:pt modelId="{CC3C1896-0E35-4BE6-BEC9-5CA99BA5D367}" type="pres">
      <dgm:prSet presAssocID="{B6B1CD98-F9A9-496A-948B-A69182084DC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FEE8496-6666-4C82-81AF-0EE0546051C9}" type="pres">
      <dgm:prSet presAssocID="{B709863A-1980-46C5-8B65-C36A21004CED}" presName="bullet3c" presStyleLbl="node1" presStyleIdx="2" presStyleCnt="3"/>
      <dgm:spPr/>
    </dgm:pt>
    <dgm:pt modelId="{F78C73A9-E622-462F-A22D-8D6FC070300D}" type="pres">
      <dgm:prSet presAssocID="{B709863A-1980-46C5-8B65-C36A21004CE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05428E4-D905-4DB8-BE62-867AD8B287D8}" srcId="{6135644D-D79F-4FEA-9BD9-DF342EE88C50}" destId="{B709863A-1980-46C5-8B65-C36A21004CED}" srcOrd="2" destOrd="0" parTransId="{68230D91-E83C-4BC0-9263-E16BD73C4F24}" sibTransId="{C8913AAF-909F-4324-A2EB-A08C3E3DBEA7}"/>
    <dgm:cxn modelId="{04A3148F-4966-440A-BFDC-DA5284857257}" type="presOf" srcId="{B6B1CD98-F9A9-496A-948B-A69182084DC8}" destId="{CC3C1896-0E35-4BE6-BEC9-5CA99BA5D367}" srcOrd="0" destOrd="0" presId="urn:microsoft.com/office/officeart/2005/8/layout/arrow2"/>
    <dgm:cxn modelId="{7A185FA8-D1A6-4107-AA49-B544F63DD2A5}" srcId="{6135644D-D79F-4FEA-9BD9-DF342EE88C50}" destId="{B6B1CD98-F9A9-496A-948B-A69182084DC8}" srcOrd="1" destOrd="0" parTransId="{D4CF8327-1912-4795-9D08-94AF0AA7EFFB}" sibTransId="{14504455-98E0-47B5-B273-6C6681F77722}"/>
    <dgm:cxn modelId="{140A7AB9-8322-44EE-B9AC-9205C84CB0BC}" srcId="{6135644D-D79F-4FEA-9BD9-DF342EE88C50}" destId="{F240D4CA-8E19-4BE2-95FB-F33EC34EDFE8}" srcOrd="0" destOrd="0" parTransId="{1E3C0DD3-8232-4387-98E9-B1980C2FBB10}" sibTransId="{7ACEFF9A-EB09-4CC6-989F-E7E0B93B24E0}"/>
    <dgm:cxn modelId="{1FFE539C-C6CC-4B52-A4E0-002259CD657B}" type="presOf" srcId="{B709863A-1980-46C5-8B65-C36A21004CED}" destId="{F78C73A9-E622-462F-A22D-8D6FC070300D}" srcOrd="0" destOrd="0" presId="urn:microsoft.com/office/officeart/2005/8/layout/arrow2"/>
    <dgm:cxn modelId="{1560CF98-8489-45CD-8007-CEAF304B557F}" type="presOf" srcId="{6135644D-D79F-4FEA-9BD9-DF342EE88C50}" destId="{DA532055-757E-4C14-BB78-4FDC8E659F76}" srcOrd="0" destOrd="0" presId="urn:microsoft.com/office/officeart/2005/8/layout/arrow2"/>
    <dgm:cxn modelId="{141B4CB5-A324-4195-8D6D-23E89762D305}" type="presOf" srcId="{F240D4CA-8E19-4BE2-95FB-F33EC34EDFE8}" destId="{1E51BA2A-5291-4F83-BB61-5AEAAC4BC7B1}" srcOrd="0" destOrd="0" presId="urn:microsoft.com/office/officeart/2005/8/layout/arrow2"/>
    <dgm:cxn modelId="{54D0E46E-FC46-4C6D-A7CF-7B8524F9115A}" type="presParOf" srcId="{DA532055-757E-4C14-BB78-4FDC8E659F76}" destId="{6421D893-A3DA-4050-A56C-19BA1AF8DA13}" srcOrd="0" destOrd="0" presId="urn:microsoft.com/office/officeart/2005/8/layout/arrow2"/>
    <dgm:cxn modelId="{9AB680E5-7306-4C12-B66A-0EBFFDC3D02F}" type="presParOf" srcId="{DA532055-757E-4C14-BB78-4FDC8E659F76}" destId="{BB2403E1-E7C8-43E6-B57C-2E5ECD29D057}" srcOrd="1" destOrd="0" presId="urn:microsoft.com/office/officeart/2005/8/layout/arrow2"/>
    <dgm:cxn modelId="{24E00D60-237B-4A66-A7E7-E58E103CAA3F}" type="presParOf" srcId="{BB2403E1-E7C8-43E6-B57C-2E5ECD29D057}" destId="{7C1AB970-7DAF-4338-BFE3-8E88AEBE8472}" srcOrd="0" destOrd="0" presId="urn:microsoft.com/office/officeart/2005/8/layout/arrow2"/>
    <dgm:cxn modelId="{F8A7120F-C0BD-4DD6-872C-F6C0CFECB4AF}" type="presParOf" srcId="{BB2403E1-E7C8-43E6-B57C-2E5ECD29D057}" destId="{1E51BA2A-5291-4F83-BB61-5AEAAC4BC7B1}" srcOrd="1" destOrd="0" presId="urn:microsoft.com/office/officeart/2005/8/layout/arrow2"/>
    <dgm:cxn modelId="{A525B84A-DED8-4AE3-961B-9F4F8D02A96C}" type="presParOf" srcId="{BB2403E1-E7C8-43E6-B57C-2E5ECD29D057}" destId="{7C5D66C2-2794-43D2-A5C7-FD034EDC3DBD}" srcOrd="2" destOrd="0" presId="urn:microsoft.com/office/officeart/2005/8/layout/arrow2"/>
    <dgm:cxn modelId="{11ABCE82-C745-4619-BB4E-A458B5830D49}" type="presParOf" srcId="{BB2403E1-E7C8-43E6-B57C-2E5ECD29D057}" destId="{CC3C1896-0E35-4BE6-BEC9-5CA99BA5D367}" srcOrd="3" destOrd="0" presId="urn:microsoft.com/office/officeart/2005/8/layout/arrow2"/>
    <dgm:cxn modelId="{D3EC04E9-9F64-4F43-A532-30CCF4A199C0}" type="presParOf" srcId="{BB2403E1-E7C8-43E6-B57C-2E5ECD29D057}" destId="{6FEE8496-6666-4C82-81AF-0EE0546051C9}" srcOrd="4" destOrd="0" presId="urn:microsoft.com/office/officeart/2005/8/layout/arrow2"/>
    <dgm:cxn modelId="{E18DC48C-34C2-4114-829F-6DA05668A385}" type="presParOf" srcId="{BB2403E1-E7C8-43E6-B57C-2E5ECD29D057}" destId="{F78C73A9-E622-462F-A22D-8D6FC070300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0AD92E-0C3F-4FA0-989E-FFC7FE0B566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PE"/>
        </a:p>
      </dgm:t>
    </dgm:pt>
    <dgm:pt modelId="{A776C1FD-B7C1-4AAC-921E-9E3AE9E769A7}">
      <dgm:prSet phldrT="[Texto]" custT="1"/>
      <dgm:spPr/>
      <dgm:t>
        <a:bodyPr/>
        <a:lstStyle/>
        <a:p>
          <a:pPr algn="ctr"/>
          <a:r>
            <a:rPr lang="es-PE" altLang="es-PE" sz="1800" b="1" dirty="0" smtClean="0">
              <a:solidFill>
                <a:srgbClr val="FFFFFF"/>
              </a:solidFill>
              <a:latin typeface="Candara" pitchFamily="34" charset="0"/>
            </a:rPr>
            <a:t>Busca la provisión de un paquete de servicios </a:t>
          </a:r>
          <a:r>
            <a:rPr lang="es-PE" altLang="es-PE" sz="1800" dirty="0" smtClean="0">
              <a:solidFill>
                <a:srgbClr val="FFFFFF"/>
              </a:solidFill>
              <a:latin typeface="Candara" pitchFamily="34" charset="0"/>
            </a:rPr>
            <a:t>integrales</a:t>
          </a:r>
          <a:endParaRPr lang="es-PE" sz="1800" dirty="0"/>
        </a:p>
      </dgm:t>
    </dgm:pt>
    <dgm:pt modelId="{10CE4DA1-2918-4A78-A372-D5277E6A9E5F}" type="parTrans" cxnId="{875EFA04-4FE4-41CA-993A-7ECF3FA5081F}">
      <dgm:prSet/>
      <dgm:spPr/>
      <dgm:t>
        <a:bodyPr/>
        <a:lstStyle/>
        <a:p>
          <a:endParaRPr lang="es-PE"/>
        </a:p>
      </dgm:t>
    </dgm:pt>
    <dgm:pt modelId="{FF07434E-95DF-4FAA-B6DD-2B7398F93A44}" type="sibTrans" cxnId="{875EFA04-4FE4-41CA-993A-7ECF3FA5081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08E4E189-A012-440E-8845-9AD3C2BF37E3}">
      <dgm:prSet phldrT="[Texto]" custT="1"/>
      <dgm:spPr/>
      <dgm:t>
        <a:bodyPr/>
        <a:lstStyle/>
        <a:p>
          <a:pPr algn="ctr"/>
          <a:r>
            <a:rPr lang="es-PE" altLang="es-PE" sz="1800" b="1" dirty="0" smtClean="0">
              <a:solidFill>
                <a:srgbClr val="FFFFFF"/>
              </a:solidFill>
              <a:latin typeface="Candara" pitchFamily="34" charset="0"/>
            </a:rPr>
            <a:t>Cerrar </a:t>
          </a:r>
          <a:r>
            <a:rPr lang="es-PE" altLang="es-PE" sz="1800" dirty="0" smtClean="0">
              <a:solidFill>
                <a:srgbClr val="FFFFFF"/>
              </a:solidFill>
              <a:latin typeface="Candara" pitchFamily="34" charset="0"/>
            </a:rPr>
            <a:t>brechas en los principales </a:t>
          </a:r>
          <a:r>
            <a:rPr lang="es-PE" altLang="es-PE" sz="1800" b="1" dirty="0" smtClean="0">
              <a:solidFill>
                <a:srgbClr val="FFFFFF"/>
              </a:solidFill>
              <a:latin typeface="Candara" pitchFamily="34" charset="0"/>
            </a:rPr>
            <a:t>resultados</a:t>
          </a:r>
          <a:r>
            <a:rPr lang="es-PE" altLang="es-PE" sz="1800" dirty="0" smtClean="0">
              <a:solidFill>
                <a:srgbClr val="FFFFFF"/>
              </a:solidFill>
              <a:latin typeface="Candara" pitchFamily="34" charset="0"/>
            </a:rPr>
            <a:t> vinculados al </a:t>
          </a:r>
          <a:r>
            <a:rPr lang="es-PE" altLang="es-PE" sz="1800" b="1" dirty="0" smtClean="0">
              <a:solidFill>
                <a:srgbClr val="FFFFFF"/>
              </a:solidFill>
              <a:latin typeface="Candara" pitchFamily="34" charset="0"/>
            </a:rPr>
            <a:t>DIT </a:t>
          </a:r>
          <a:endParaRPr lang="es-PE" sz="1800" dirty="0"/>
        </a:p>
      </dgm:t>
    </dgm:pt>
    <dgm:pt modelId="{F792809F-7E37-4283-BDB9-5A839AAF679D}" type="parTrans" cxnId="{BCAC3362-B2A1-4F81-9AB2-77BE2A2D3699}">
      <dgm:prSet/>
      <dgm:spPr/>
      <dgm:t>
        <a:bodyPr/>
        <a:lstStyle/>
        <a:p>
          <a:endParaRPr lang="es-PE"/>
        </a:p>
      </dgm:t>
    </dgm:pt>
    <dgm:pt modelId="{DC6F886E-7B7D-472D-9CF3-69747FE052D7}" type="sibTrans" cxnId="{BCAC3362-B2A1-4F81-9AB2-77BE2A2D369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A50F82C2-16E6-4D44-B9B8-403ADA4CD249}">
      <dgm:prSet phldrT="[Texto]" custT="1"/>
      <dgm:spPr/>
      <dgm:t>
        <a:bodyPr/>
        <a:lstStyle/>
        <a:p>
          <a:pPr algn="ctr"/>
          <a:r>
            <a:rPr lang="es-PE" sz="1600" dirty="0" smtClean="0">
              <a:latin typeface="Candara" panose="020E0502030303020204" pitchFamily="34" charset="0"/>
            </a:rPr>
            <a:t>Fortalece la </a:t>
          </a:r>
          <a:r>
            <a:rPr lang="es-PE" sz="1800" b="1" dirty="0" smtClean="0">
              <a:solidFill>
                <a:schemeClr val="bg1"/>
              </a:solidFill>
              <a:latin typeface="Candara" panose="020E0502030303020204" pitchFamily="34" charset="0"/>
            </a:rPr>
            <a:t>articulación intersectorial e intergubernamental</a:t>
          </a:r>
          <a:endParaRPr lang="es-PE" sz="1800" b="1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1BBDB2BD-2817-4B82-B82F-C1C9C1D3DBA9}" type="parTrans" cxnId="{554B15D5-CC97-42F8-B667-33591EE0B79B}">
      <dgm:prSet/>
      <dgm:spPr/>
      <dgm:t>
        <a:bodyPr/>
        <a:lstStyle/>
        <a:p>
          <a:endParaRPr lang="es-PE"/>
        </a:p>
      </dgm:t>
    </dgm:pt>
    <dgm:pt modelId="{908F7B29-D597-44FA-B43A-A3A0C3977CB9}" type="sibTrans" cxnId="{554B15D5-CC97-42F8-B667-33591EE0B79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A2E46C2D-DD09-4629-BDA4-158E1C4DA9A0}" type="pres">
      <dgm:prSet presAssocID="{600AD92E-0C3F-4FA0-989E-FFC7FE0B56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A8F80A4F-3A19-469B-8164-E14EA2102324}" type="pres">
      <dgm:prSet presAssocID="{600AD92E-0C3F-4FA0-989E-FFC7FE0B5664}" presName="dot1" presStyleLbl="alignNode1" presStyleIdx="0" presStyleCnt="12"/>
      <dgm:spPr/>
    </dgm:pt>
    <dgm:pt modelId="{F9C88AFD-CB77-4853-9C92-7A70AD6468C9}" type="pres">
      <dgm:prSet presAssocID="{600AD92E-0C3F-4FA0-989E-FFC7FE0B5664}" presName="dot2" presStyleLbl="alignNode1" presStyleIdx="1" presStyleCnt="12"/>
      <dgm:spPr/>
    </dgm:pt>
    <dgm:pt modelId="{F41F77E9-F9A9-41B2-B284-6E10DBB8E21A}" type="pres">
      <dgm:prSet presAssocID="{600AD92E-0C3F-4FA0-989E-FFC7FE0B5664}" presName="dot3" presStyleLbl="alignNode1" presStyleIdx="2" presStyleCnt="12"/>
      <dgm:spPr/>
    </dgm:pt>
    <dgm:pt modelId="{D9C0B81E-BDA3-40A3-A428-4A099BB8BA28}" type="pres">
      <dgm:prSet presAssocID="{600AD92E-0C3F-4FA0-989E-FFC7FE0B5664}" presName="dot4" presStyleLbl="alignNode1" presStyleIdx="3" presStyleCnt="12"/>
      <dgm:spPr/>
    </dgm:pt>
    <dgm:pt modelId="{5AEEDFAF-9969-4297-9B79-9200BDDEC276}" type="pres">
      <dgm:prSet presAssocID="{600AD92E-0C3F-4FA0-989E-FFC7FE0B5664}" presName="dot5" presStyleLbl="alignNode1" presStyleIdx="4" presStyleCnt="12"/>
      <dgm:spPr/>
    </dgm:pt>
    <dgm:pt modelId="{1726FC4C-199B-48AE-B553-EE3229AAE1CB}" type="pres">
      <dgm:prSet presAssocID="{600AD92E-0C3F-4FA0-989E-FFC7FE0B5664}" presName="dotArrow1" presStyleLbl="alignNode1" presStyleIdx="5" presStyleCnt="12"/>
      <dgm:spPr/>
    </dgm:pt>
    <dgm:pt modelId="{1B5B8F21-E421-433E-A509-B42983154683}" type="pres">
      <dgm:prSet presAssocID="{600AD92E-0C3F-4FA0-989E-FFC7FE0B5664}" presName="dotArrow2" presStyleLbl="alignNode1" presStyleIdx="6" presStyleCnt="12"/>
      <dgm:spPr/>
    </dgm:pt>
    <dgm:pt modelId="{AED5FF75-8614-430F-BD38-883D68F0C622}" type="pres">
      <dgm:prSet presAssocID="{600AD92E-0C3F-4FA0-989E-FFC7FE0B5664}" presName="dotArrow3" presStyleLbl="alignNode1" presStyleIdx="7" presStyleCnt="12"/>
      <dgm:spPr/>
    </dgm:pt>
    <dgm:pt modelId="{7502BF7C-A99D-42DA-8FB6-7954D7CA0951}" type="pres">
      <dgm:prSet presAssocID="{600AD92E-0C3F-4FA0-989E-FFC7FE0B5664}" presName="dotArrow4" presStyleLbl="alignNode1" presStyleIdx="8" presStyleCnt="12"/>
      <dgm:spPr/>
    </dgm:pt>
    <dgm:pt modelId="{7DA26766-9D23-4ABE-92EF-705CC0DDB615}" type="pres">
      <dgm:prSet presAssocID="{600AD92E-0C3F-4FA0-989E-FFC7FE0B5664}" presName="dotArrow5" presStyleLbl="alignNode1" presStyleIdx="9" presStyleCnt="12"/>
      <dgm:spPr/>
    </dgm:pt>
    <dgm:pt modelId="{525F181B-ABCB-49D9-8104-E3DFA1D270F4}" type="pres">
      <dgm:prSet presAssocID="{600AD92E-0C3F-4FA0-989E-FFC7FE0B5664}" presName="dotArrow6" presStyleLbl="alignNode1" presStyleIdx="10" presStyleCnt="12"/>
      <dgm:spPr/>
    </dgm:pt>
    <dgm:pt modelId="{931E969A-2C78-435C-A018-2926D4ACA9A7}" type="pres">
      <dgm:prSet presAssocID="{600AD92E-0C3F-4FA0-989E-FFC7FE0B5664}" presName="dotArrow7" presStyleLbl="alignNode1" presStyleIdx="11" presStyleCnt="12"/>
      <dgm:spPr/>
    </dgm:pt>
    <dgm:pt modelId="{FBF423A3-B5E4-4EEB-A1A4-003953C58473}" type="pres">
      <dgm:prSet presAssocID="{A776C1FD-B7C1-4AAC-921E-9E3AE9E769A7}" presName="parTx1" presStyleLbl="node1" presStyleIdx="0" presStyleCnt="3"/>
      <dgm:spPr/>
      <dgm:t>
        <a:bodyPr/>
        <a:lstStyle/>
        <a:p>
          <a:endParaRPr lang="es-PE"/>
        </a:p>
      </dgm:t>
    </dgm:pt>
    <dgm:pt modelId="{005B7A3F-A713-41EA-8D7E-6F5F88476FA5}" type="pres">
      <dgm:prSet presAssocID="{FF07434E-95DF-4FAA-B6DD-2B7398F93A44}" presName="picture1" presStyleCnt="0"/>
      <dgm:spPr/>
    </dgm:pt>
    <dgm:pt modelId="{DEBB4234-ADE6-4B14-811A-DCD2E1B85EC1}" type="pres">
      <dgm:prSet presAssocID="{FF07434E-95DF-4FAA-B6DD-2B7398F93A44}" presName="imageRepeatNode" presStyleLbl="fgImgPlace1" presStyleIdx="0" presStyleCnt="3" custLinFactNeighborX="1710" custLinFactNeighborY="-1885"/>
      <dgm:spPr/>
      <dgm:t>
        <a:bodyPr/>
        <a:lstStyle/>
        <a:p>
          <a:endParaRPr lang="es-PE"/>
        </a:p>
      </dgm:t>
    </dgm:pt>
    <dgm:pt modelId="{D2F22B44-455A-4A82-869D-921ED1009EB6}" type="pres">
      <dgm:prSet presAssocID="{A50F82C2-16E6-4D44-B9B8-403ADA4CD249}" presName="parTx2" presStyleLbl="node1" presStyleIdx="1" presStyleCnt="3" custLinFactNeighborX="-861"/>
      <dgm:spPr/>
      <dgm:t>
        <a:bodyPr/>
        <a:lstStyle/>
        <a:p>
          <a:endParaRPr lang="es-PE"/>
        </a:p>
      </dgm:t>
    </dgm:pt>
    <dgm:pt modelId="{C59B5350-2675-449A-8631-F17DCEDC0E18}" type="pres">
      <dgm:prSet presAssocID="{908F7B29-D597-44FA-B43A-A3A0C3977CB9}" presName="picture2" presStyleCnt="0"/>
      <dgm:spPr/>
    </dgm:pt>
    <dgm:pt modelId="{3472E6E1-5DA5-4E72-843D-A9D87EF37446}" type="pres">
      <dgm:prSet presAssocID="{908F7B29-D597-44FA-B43A-A3A0C3977CB9}" presName="imageRepeatNode" presStyleLbl="fgImgPlace1" presStyleIdx="1" presStyleCnt="3"/>
      <dgm:spPr/>
      <dgm:t>
        <a:bodyPr/>
        <a:lstStyle/>
        <a:p>
          <a:endParaRPr lang="es-PE"/>
        </a:p>
      </dgm:t>
    </dgm:pt>
    <dgm:pt modelId="{8BC99E0C-498B-4D14-8FBF-B8A75E618A57}" type="pres">
      <dgm:prSet presAssocID="{08E4E189-A012-440E-8845-9AD3C2BF37E3}" presName="parTx3" presStyleLbl="node1" presStyleIdx="2" presStyleCnt="3" custLinFactNeighborX="-2344"/>
      <dgm:spPr/>
      <dgm:t>
        <a:bodyPr/>
        <a:lstStyle/>
        <a:p>
          <a:endParaRPr lang="es-PE"/>
        </a:p>
      </dgm:t>
    </dgm:pt>
    <dgm:pt modelId="{6BB9F3D8-58DF-4654-B0A1-B26F786BEC32}" type="pres">
      <dgm:prSet presAssocID="{DC6F886E-7B7D-472D-9CF3-69747FE052D7}" presName="picture3" presStyleCnt="0"/>
      <dgm:spPr/>
    </dgm:pt>
    <dgm:pt modelId="{634C45DC-855D-4821-87C1-23F313713382}" type="pres">
      <dgm:prSet presAssocID="{DC6F886E-7B7D-472D-9CF3-69747FE052D7}" presName="imageRepeatNode" presStyleLbl="fgImgPlace1" presStyleIdx="2" presStyleCnt="3"/>
      <dgm:spPr/>
      <dgm:t>
        <a:bodyPr/>
        <a:lstStyle/>
        <a:p>
          <a:endParaRPr lang="es-PE"/>
        </a:p>
      </dgm:t>
    </dgm:pt>
  </dgm:ptLst>
  <dgm:cxnLst>
    <dgm:cxn modelId="{875EFA04-4FE4-41CA-993A-7ECF3FA5081F}" srcId="{600AD92E-0C3F-4FA0-989E-FFC7FE0B5664}" destId="{A776C1FD-B7C1-4AAC-921E-9E3AE9E769A7}" srcOrd="0" destOrd="0" parTransId="{10CE4DA1-2918-4A78-A372-D5277E6A9E5F}" sibTransId="{FF07434E-95DF-4FAA-B6DD-2B7398F93A44}"/>
    <dgm:cxn modelId="{2734DCE0-3D8A-4BDF-B4BE-957812650EB7}" type="presOf" srcId="{A50F82C2-16E6-4D44-B9B8-403ADA4CD249}" destId="{D2F22B44-455A-4A82-869D-921ED1009EB6}" srcOrd="0" destOrd="0" presId="urn:microsoft.com/office/officeart/2008/layout/AscendingPictureAccentProcess"/>
    <dgm:cxn modelId="{0D4781BD-5B5D-4959-8B1C-E240C86ABD84}" type="presOf" srcId="{DC6F886E-7B7D-472D-9CF3-69747FE052D7}" destId="{634C45DC-855D-4821-87C1-23F313713382}" srcOrd="0" destOrd="0" presId="urn:microsoft.com/office/officeart/2008/layout/AscendingPictureAccentProcess"/>
    <dgm:cxn modelId="{DC65677B-AF2F-4223-A806-B295BF7E87EF}" type="presOf" srcId="{A776C1FD-B7C1-4AAC-921E-9E3AE9E769A7}" destId="{FBF423A3-B5E4-4EEB-A1A4-003953C58473}" srcOrd="0" destOrd="0" presId="urn:microsoft.com/office/officeart/2008/layout/AscendingPictureAccentProcess"/>
    <dgm:cxn modelId="{554B15D5-CC97-42F8-B667-33591EE0B79B}" srcId="{600AD92E-0C3F-4FA0-989E-FFC7FE0B5664}" destId="{A50F82C2-16E6-4D44-B9B8-403ADA4CD249}" srcOrd="1" destOrd="0" parTransId="{1BBDB2BD-2817-4B82-B82F-C1C9C1D3DBA9}" sibTransId="{908F7B29-D597-44FA-B43A-A3A0C3977CB9}"/>
    <dgm:cxn modelId="{2808DAAA-546A-4622-919D-3AB50D4F6995}" type="presOf" srcId="{08E4E189-A012-440E-8845-9AD3C2BF37E3}" destId="{8BC99E0C-498B-4D14-8FBF-B8A75E618A57}" srcOrd="0" destOrd="0" presId="urn:microsoft.com/office/officeart/2008/layout/AscendingPictureAccentProcess"/>
    <dgm:cxn modelId="{F4A5965B-CE19-4D59-ABE0-861324A9D985}" type="presOf" srcId="{908F7B29-D597-44FA-B43A-A3A0C3977CB9}" destId="{3472E6E1-5DA5-4E72-843D-A9D87EF37446}" srcOrd="0" destOrd="0" presId="urn:microsoft.com/office/officeart/2008/layout/AscendingPictureAccentProcess"/>
    <dgm:cxn modelId="{1B1E0E8D-995E-42F0-AEA5-B7F33BCD5F08}" type="presOf" srcId="{FF07434E-95DF-4FAA-B6DD-2B7398F93A44}" destId="{DEBB4234-ADE6-4B14-811A-DCD2E1B85EC1}" srcOrd="0" destOrd="0" presId="urn:microsoft.com/office/officeart/2008/layout/AscendingPictureAccentProcess"/>
    <dgm:cxn modelId="{BCAC3362-B2A1-4F81-9AB2-77BE2A2D3699}" srcId="{600AD92E-0C3F-4FA0-989E-FFC7FE0B5664}" destId="{08E4E189-A012-440E-8845-9AD3C2BF37E3}" srcOrd="2" destOrd="0" parTransId="{F792809F-7E37-4283-BDB9-5A839AAF679D}" sibTransId="{DC6F886E-7B7D-472D-9CF3-69747FE052D7}"/>
    <dgm:cxn modelId="{BA44EDE1-E957-4FA1-ADA6-1A2CEAEDE18C}" type="presOf" srcId="{600AD92E-0C3F-4FA0-989E-FFC7FE0B5664}" destId="{A2E46C2D-DD09-4629-BDA4-158E1C4DA9A0}" srcOrd="0" destOrd="0" presId="urn:microsoft.com/office/officeart/2008/layout/AscendingPictureAccentProcess"/>
    <dgm:cxn modelId="{8770B76F-9C6E-428C-9545-30A7BAE939FE}" type="presParOf" srcId="{A2E46C2D-DD09-4629-BDA4-158E1C4DA9A0}" destId="{A8F80A4F-3A19-469B-8164-E14EA2102324}" srcOrd="0" destOrd="0" presId="urn:microsoft.com/office/officeart/2008/layout/AscendingPictureAccentProcess"/>
    <dgm:cxn modelId="{C79D024E-7811-454C-91FC-EE893A764FD4}" type="presParOf" srcId="{A2E46C2D-DD09-4629-BDA4-158E1C4DA9A0}" destId="{F9C88AFD-CB77-4853-9C92-7A70AD6468C9}" srcOrd="1" destOrd="0" presId="urn:microsoft.com/office/officeart/2008/layout/AscendingPictureAccentProcess"/>
    <dgm:cxn modelId="{FDFB75C0-FD33-4A9F-9766-03E777581D2D}" type="presParOf" srcId="{A2E46C2D-DD09-4629-BDA4-158E1C4DA9A0}" destId="{F41F77E9-F9A9-41B2-B284-6E10DBB8E21A}" srcOrd="2" destOrd="0" presId="urn:microsoft.com/office/officeart/2008/layout/AscendingPictureAccentProcess"/>
    <dgm:cxn modelId="{53562B29-6FD2-4E33-A8B1-49C9F711FD45}" type="presParOf" srcId="{A2E46C2D-DD09-4629-BDA4-158E1C4DA9A0}" destId="{D9C0B81E-BDA3-40A3-A428-4A099BB8BA28}" srcOrd="3" destOrd="0" presId="urn:microsoft.com/office/officeart/2008/layout/AscendingPictureAccentProcess"/>
    <dgm:cxn modelId="{54CDBFC2-1C23-4A0D-AD77-D9D779A43806}" type="presParOf" srcId="{A2E46C2D-DD09-4629-BDA4-158E1C4DA9A0}" destId="{5AEEDFAF-9969-4297-9B79-9200BDDEC276}" srcOrd="4" destOrd="0" presId="urn:microsoft.com/office/officeart/2008/layout/AscendingPictureAccentProcess"/>
    <dgm:cxn modelId="{C38A7D7A-7009-49C9-90D7-0A34618DA146}" type="presParOf" srcId="{A2E46C2D-DD09-4629-BDA4-158E1C4DA9A0}" destId="{1726FC4C-199B-48AE-B553-EE3229AAE1CB}" srcOrd="5" destOrd="0" presId="urn:microsoft.com/office/officeart/2008/layout/AscendingPictureAccentProcess"/>
    <dgm:cxn modelId="{FF48B417-E023-4674-A757-BCB6AA741C04}" type="presParOf" srcId="{A2E46C2D-DD09-4629-BDA4-158E1C4DA9A0}" destId="{1B5B8F21-E421-433E-A509-B42983154683}" srcOrd="6" destOrd="0" presId="urn:microsoft.com/office/officeart/2008/layout/AscendingPictureAccentProcess"/>
    <dgm:cxn modelId="{DBC32F58-12B2-4374-A067-B3F0332CD1E7}" type="presParOf" srcId="{A2E46C2D-DD09-4629-BDA4-158E1C4DA9A0}" destId="{AED5FF75-8614-430F-BD38-883D68F0C622}" srcOrd="7" destOrd="0" presId="urn:microsoft.com/office/officeart/2008/layout/AscendingPictureAccentProcess"/>
    <dgm:cxn modelId="{20C10B9E-9C3B-4893-BCE5-07BA51F01E8A}" type="presParOf" srcId="{A2E46C2D-DD09-4629-BDA4-158E1C4DA9A0}" destId="{7502BF7C-A99D-42DA-8FB6-7954D7CA0951}" srcOrd="8" destOrd="0" presId="urn:microsoft.com/office/officeart/2008/layout/AscendingPictureAccentProcess"/>
    <dgm:cxn modelId="{00120828-E114-4B34-A1C7-F391FF956E83}" type="presParOf" srcId="{A2E46C2D-DD09-4629-BDA4-158E1C4DA9A0}" destId="{7DA26766-9D23-4ABE-92EF-705CC0DDB615}" srcOrd="9" destOrd="0" presId="urn:microsoft.com/office/officeart/2008/layout/AscendingPictureAccentProcess"/>
    <dgm:cxn modelId="{624F239C-FCD0-4F12-8AD9-F8A30854FFA9}" type="presParOf" srcId="{A2E46C2D-DD09-4629-BDA4-158E1C4DA9A0}" destId="{525F181B-ABCB-49D9-8104-E3DFA1D270F4}" srcOrd="10" destOrd="0" presId="urn:microsoft.com/office/officeart/2008/layout/AscendingPictureAccentProcess"/>
    <dgm:cxn modelId="{487ACC6D-83C3-4647-8338-07B71E0206D5}" type="presParOf" srcId="{A2E46C2D-DD09-4629-BDA4-158E1C4DA9A0}" destId="{931E969A-2C78-435C-A018-2926D4ACA9A7}" srcOrd="11" destOrd="0" presId="urn:microsoft.com/office/officeart/2008/layout/AscendingPictureAccentProcess"/>
    <dgm:cxn modelId="{7E970AAB-B0AF-4CA3-976A-D7423EED00DB}" type="presParOf" srcId="{A2E46C2D-DD09-4629-BDA4-158E1C4DA9A0}" destId="{FBF423A3-B5E4-4EEB-A1A4-003953C58473}" srcOrd="12" destOrd="0" presId="urn:microsoft.com/office/officeart/2008/layout/AscendingPictureAccentProcess"/>
    <dgm:cxn modelId="{9F332422-C18E-4D6F-8850-F5EA0ADCE4AF}" type="presParOf" srcId="{A2E46C2D-DD09-4629-BDA4-158E1C4DA9A0}" destId="{005B7A3F-A713-41EA-8D7E-6F5F88476FA5}" srcOrd="13" destOrd="0" presId="urn:microsoft.com/office/officeart/2008/layout/AscendingPictureAccentProcess"/>
    <dgm:cxn modelId="{C8BABB36-57A4-4676-ABDA-8ED28214CC14}" type="presParOf" srcId="{005B7A3F-A713-41EA-8D7E-6F5F88476FA5}" destId="{DEBB4234-ADE6-4B14-811A-DCD2E1B85EC1}" srcOrd="0" destOrd="0" presId="urn:microsoft.com/office/officeart/2008/layout/AscendingPictureAccentProcess"/>
    <dgm:cxn modelId="{5AFD4781-511C-47C5-A7DF-17A3BF6CC7D7}" type="presParOf" srcId="{A2E46C2D-DD09-4629-BDA4-158E1C4DA9A0}" destId="{D2F22B44-455A-4A82-869D-921ED1009EB6}" srcOrd="14" destOrd="0" presId="urn:microsoft.com/office/officeart/2008/layout/AscendingPictureAccentProcess"/>
    <dgm:cxn modelId="{0982362E-2B57-4CB2-ACB1-AA64BD7404B1}" type="presParOf" srcId="{A2E46C2D-DD09-4629-BDA4-158E1C4DA9A0}" destId="{C59B5350-2675-449A-8631-F17DCEDC0E18}" srcOrd="15" destOrd="0" presId="urn:microsoft.com/office/officeart/2008/layout/AscendingPictureAccentProcess"/>
    <dgm:cxn modelId="{44E624D1-DF9A-4D36-A458-73890768FE87}" type="presParOf" srcId="{C59B5350-2675-449A-8631-F17DCEDC0E18}" destId="{3472E6E1-5DA5-4E72-843D-A9D87EF37446}" srcOrd="0" destOrd="0" presId="urn:microsoft.com/office/officeart/2008/layout/AscendingPictureAccentProcess"/>
    <dgm:cxn modelId="{DDB5AD3B-21B4-414E-A0EA-D12355BB9076}" type="presParOf" srcId="{A2E46C2D-DD09-4629-BDA4-158E1C4DA9A0}" destId="{8BC99E0C-498B-4D14-8FBF-B8A75E618A57}" srcOrd="16" destOrd="0" presId="urn:microsoft.com/office/officeart/2008/layout/AscendingPictureAccentProcess"/>
    <dgm:cxn modelId="{875094A8-479C-4A65-B3DE-5ED31144027B}" type="presParOf" srcId="{A2E46C2D-DD09-4629-BDA4-158E1C4DA9A0}" destId="{6BB9F3D8-58DF-4654-B0A1-B26F786BEC32}" srcOrd="17" destOrd="0" presId="urn:microsoft.com/office/officeart/2008/layout/AscendingPictureAccentProcess"/>
    <dgm:cxn modelId="{A251F455-E347-4BF2-9C10-37BACE7EA444}" type="presParOf" srcId="{6BB9F3D8-58DF-4654-B0A1-B26F786BEC32}" destId="{634C45DC-855D-4821-87C1-23F31371338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120121-2B58-4D0A-A998-11F9FF4D9B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PE"/>
        </a:p>
      </dgm:t>
    </dgm:pt>
    <dgm:pt modelId="{61BE8C11-A70C-43C1-9961-8422572D5BA5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2DA Fase – S/.140MM</a:t>
          </a:r>
          <a:endParaRPr lang="es-PE" dirty="0">
            <a:latin typeface="Candara" panose="020E0502030303020204" pitchFamily="34" charset="0"/>
          </a:endParaRPr>
        </a:p>
      </dgm:t>
    </dgm:pt>
    <dgm:pt modelId="{93C30576-D733-4151-BFBB-D207177DCB56}" type="par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1FF91C99-C07C-4DFB-82DF-2CDE121A9DC7}" type="sib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8CD521A-DE13-4BA0-8C0E-7398B7D787D0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2014</a:t>
          </a:r>
        </a:p>
        <a:p>
          <a:r>
            <a:rPr lang="es-PE" b="1" dirty="0" smtClean="0">
              <a:latin typeface="Candara" panose="020E0502030303020204" pitchFamily="34" charset="0"/>
            </a:rPr>
            <a:t>70 MM </a:t>
          </a:r>
          <a:endParaRPr lang="es-PE" dirty="0">
            <a:latin typeface="Candara" panose="020E0502030303020204" pitchFamily="34" charset="0"/>
          </a:endParaRPr>
        </a:p>
      </dgm:t>
    </dgm:pt>
    <dgm:pt modelId="{0CC2CF7E-B63E-43DF-90B2-F55054A691F1}" type="par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2D79084-2AAC-479A-8634-F2B1F299FE66}" type="sib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0FA8D375-5F5C-42E7-91E6-06119E9DD811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2015</a:t>
          </a:r>
        </a:p>
        <a:p>
          <a:r>
            <a:rPr lang="es-PE" b="1" dirty="0" smtClean="0">
              <a:latin typeface="Candara" panose="020E0502030303020204" pitchFamily="34" charset="0"/>
            </a:rPr>
            <a:t>70 MM</a:t>
          </a:r>
          <a:endParaRPr lang="es-PE" dirty="0">
            <a:latin typeface="Candara" panose="020E0502030303020204" pitchFamily="34" charset="0"/>
          </a:endParaRPr>
        </a:p>
      </dgm:t>
    </dgm:pt>
    <dgm:pt modelId="{650349D8-8573-4E65-AAE5-CDE6D965182A}" type="parTrans" cxnId="{002D2DA0-7C2D-46B4-BA78-C081726B91E0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B54798EA-BEC2-485D-A39E-38489A990B26}" type="sibTrans" cxnId="{002D2DA0-7C2D-46B4-BA78-C081726B91E0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F422C091-C928-4D22-84C4-989D29DC3AA5}" type="pres">
      <dgm:prSet presAssocID="{9B120121-2B58-4D0A-A998-11F9FF4D9B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95B876B-D054-4228-9832-277A8F845424}" type="pres">
      <dgm:prSet presAssocID="{61BE8C11-A70C-43C1-9961-8422572D5BA5}" presName="root1" presStyleCnt="0"/>
      <dgm:spPr/>
    </dgm:pt>
    <dgm:pt modelId="{5E11CD2F-5820-449E-BE36-15A26AD6C060}" type="pres">
      <dgm:prSet presAssocID="{61BE8C11-A70C-43C1-9961-8422572D5BA5}" presName="LevelOneTextNode" presStyleLbl="node0" presStyleIdx="0" presStyleCnt="1" custLinFactNeighborY="-28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2203992-D69B-4A44-BFCF-D35A1FB16C56}" type="pres">
      <dgm:prSet presAssocID="{61BE8C11-A70C-43C1-9961-8422572D5BA5}" presName="level2hierChild" presStyleCnt="0"/>
      <dgm:spPr/>
    </dgm:pt>
    <dgm:pt modelId="{9CC25EC0-07BA-4F36-9AE8-41D45BA85E05}" type="pres">
      <dgm:prSet presAssocID="{0CC2CF7E-B63E-43DF-90B2-F55054A691F1}" presName="conn2-1" presStyleLbl="parChTrans1D2" presStyleIdx="0" presStyleCnt="2"/>
      <dgm:spPr/>
      <dgm:t>
        <a:bodyPr/>
        <a:lstStyle/>
        <a:p>
          <a:endParaRPr lang="es-PE"/>
        </a:p>
      </dgm:t>
    </dgm:pt>
    <dgm:pt modelId="{A050BDBF-BF97-41B2-8166-B97974CA9894}" type="pres">
      <dgm:prSet presAssocID="{0CC2CF7E-B63E-43DF-90B2-F55054A691F1}" presName="connTx" presStyleLbl="parChTrans1D2" presStyleIdx="0" presStyleCnt="2"/>
      <dgm:spPr/>
      <dgm:t>
        <a:bodyPr/>
        <a:lstStyle/>
        <a:p>
          <a:endParaRPr lang="es-PE"/>
        </a:p>
      </dgm:t>
    </dgm:pt>
    <dgm:pt modelId="{11F09A4E-3780-4157-AD7C-56F81C880FC5}" type="pres">
      <dgm:prSet presAssocID="{68CD521A-DE13-4BA0-8C0E-7398B7D787D0}" presName="root2" presStyleCnt="0"/>
      <dgm:spPr/>
    </dgm:pt>
    <dgm:pt modelId="{7B2BE38E-BC7A-48BB-B430-8DFEB8D8F123}" type="pres">
      <dgm:prSet presAssocID="{68CD521A-DE13-4BA0-8C0E-7398B7D787D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6EA7ECD-8C5D-4F93-8C88-CDCA06380623}" type="pres">
      <dgm:prSet presAssocID="{68CD521A-DE13-4BA0-8C0E-7398B7D787D0}" presName="level3hierChild" presStyleCnt="0"/>
      <dgm:spPr/>
    </dgm:pt>
    <dgm:pt modelId="{7CD3AD30-DDE5-4326-A6D8-BA27D5FA1DBF}" type="pres">
      <dgm:prSet presAssocID="{650349D8-8573-4E65-AAE5-CDE6D965182A}" presName="conn2-1" presStyleLbl="parChTrans1D2" presStyleIdx="1" presStyleCnt="2"/>
      <dgm:spPr/>
      <dgm:t>
        <a:bodyPr/>
        <a:lstStyle/>
        <a:p>
          <a:endParaRPr lang="es-PE"/>
        </a:p>
      </dgm:t>
    </dgm:pt>
    <dgm:pt modelId="{EA7502B4-6008-4C9B-B93D-17FA0506EE05}" type="pres">
      <dgm:prSet presAssocID="{650349D8-8573-4E65-AAE5-CDE6D965182A}" presName="connTx" presStyleLbl="parChTrans1D2" presStyleIdx="1" presStyleCnt="2"/>
      <dgm:spPr/>
      <dgm:t>
        <a:bodyPr/>
        <a:lstStyle/>
        <a:p>
          <a:endParaRPr lang="es-PE"/>
        </a:p>
      </dgm:t>
    </dgm:pt>
    <dgm:pt modelId="{58B1357E-E4A2-44E7-96CD-F59A3D05FBAC}" type="pres">
      <dgm:prSet presAssocID="{0FA8D375-5F5C-42E7-91E6-06119E9DD811}" presName="root2" presStyleCnt="0"/>
      <dgm:spPr/>
    </dgm:pt>
    <dgm:pt modelId="{E6EF4773-64E0-49C8-B731-7FDDB28B37E8}" type="pres">
      <dgm:prSet presAssocID="{0FA8D375-5F5C-42E7-91E6-06119E9DD81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A2E5DD97-0EA8-4C9D-B291-6F72A0250950}" type="pres">
      <dgm:prSet presAssocID="{0FA8D375-5F5C-42E7-91E6-06119E9DD811}" presName="level3hierChild" presStyleCnt="0"/>
      <dgm:spPr/>
    </dgm:pt>
  </dgm:ptLst>
  <dgm:cxnLst>
    <dgm:cxn modelId="{DC3DA073-BDCD-4A05-B90E-40A2FDA4A94C}" srcId="{9B120121-2B58-4D0A-A998-11F9FF4D9B9B}" destId="{61BE8C11-A70C-43C1-9961-8422572D5BA5}" srcOrd="0" destOrd="0" parTransId="{93C30576-D733-4151-BFBB-D207177DCB56}" sibTransId="{1FF91C99-C07C-4DFB-82DF-2CDE121A9DC7}"/>
    <dgm:cxn modelId="{041A9EAF-6EF9-494F-B435-D5C56394FA0A}" type="presOf" srcId="{0CC2CF7E-B63E-43DF-90B2-F55054A691F1}" destId="{9CC25EC0-07BA-4F36-9AE8-41D45BA85E05}" srcOrd="0" destOrd="0" presId="urn:microsoft.com/office/officeart/2008/layout/HorizontalMultiLevelHierarchy"/>
    <dgm:cxn modelId="{DD0C6DE0-1D2D-4130-95A5-B948127BA7A9}" type="presOf" srcId="{650349D8-8573-4E65-AAE5-CDE6D965182A}" destId="{7CD3AD30-DDE5-4326-A6D8-BA27D5FA1DBF}" srcOrd="0" destOrd="0" presId="urn:microsoft.com/office/officeart/2008/layout/HorizontalMultiLevelHierarchy"/>
    <dgm:cxn modelId="{E66A7695-7F8A-4A05-B582-E9A91738090D}" type="presOf" srcId="{650349D8-8573-4E65-AAE5-CDE6D965182A}" destId="{EA7502B4-6008-4C9B-B93D-17FA0506EE05}" srcOrd="1" destOrd="0" presId="urn:microsoft.com/office/officeart/2008/layout/HorizontalMultiLevelHierarchy"/>
    <dgm:cxn modelId="{002D2DA0-7C2D-46B4-BA78-C081726B91E0}" srcId="{61BE8C11-A70C-43C1-9961-8422572D5BA5}" destId="{0FA8D375-5F5C-42E7-91E6-06119E9DD811}" srcOrd="1" destOrd="0" parTransId="{650349D8-8573-4E65-AAE5-CDE6D965182A}" sibTransId="{B54798EA-BEC2-485D-A39E-38489A990B26}"/>
    <dgm:cxn modelId="{CCBB73F9-A311-4422-A689-EBCC96ED2527}" type="presOf" srcId="{61BE8C11-A70C-43C1-9961-8422572D5BA5}" destId="{5E11CD2F-5820-449E-BE36-15A26AD6C060}" srcOrd="0" destOrd="0" presId="urn:microsoft.com/office/officeart/2008/layout/HorizontalMultiLevelHierarchy"/>
    <dgm:cxn modelId="{42CF55CD-BA33-476D-BE4B-87ACEC98E76D}" type="presOf" srcId="{0CC2CF7E-B63E-43DF-90B2-F55054A691F1}" destId="{A050BDBF-BF97-41B2-8166-B97974CA9894}" srcOrd="1" destOrd="0" presId="urn:microsoft.com/office/officeart/2008/layout/HorizontalMultiLevelHierarchy"/>
    <dgm:cxn modelId="{32109770-64D1-4BC3-B0A6-362B3113DD89}" type="presOf" srcId="{9B120121-2B58-4D0A-A998-11F9FF4D9B9B}" destId="{F422C091-C928-4D22-84C4-989D29DC3AA5}" srcOrd="0" destOrd="0" presId="urn:microsoft.com/office/officeart/2008/layout/HorizontalMultiLevelHierarchy"/>
    <dgm:cxn modelId="{0A7DE1F2-E7A0-464D-8777-19394075B17A}" type="presOf" srcId="{68CD521A-DE13-4BA0-8C0E-7398B7D787D0}" destId="{7B2BE38E-BC7A-48BB-B430-8DFEB8D8F123}" srcOrd="0" destOrd="0" presId="urn:microsoft.com/office/officeart/2008/layout/HorizontalMultiLevelHierarchy"/>
    <dgm:cxn modelId="{9096A144-CD98-4ED7-B5A4-8A65B3F20D7E}" type="presOf" srcId="{0FA8D375-5F5C-42E7-91E6-06119E9DD811}" destId="{E6EF4773-64E0-49C8-B731-7FDDB28B37E8}" srcOrd="0" destOrd="0" presId="urn:microsoft.com/office/officeart/2008/layout/HorizontalMultiLevelHierarchy"/>
    <dgm:cxn modelId="{AAC45B2A-45DF-4B54-92D7-7D9FFF2BD611}" srcId="{61BE8C11-A70C-43C1-9961-8422572D5BA5}" destId="{68CD521A-DE13-4BA0-8C0E-7398B7D787D0}" srcOrd="0" destOrd="0" parTransId="{0CC2CF7E-B63E-43DF-90B2-F55054A691F1}" sibTransId="{A2D79084-2AAC-479A-8634-F2B1F299FE66}"/>
    <dgm:cxn modelId="{FDD5DF6E-27B8-44E2-BA2A-B6A53410D14C}" type="presParOf" srcId="{F422C091-C928-4D22-84C4-989D29DC3AA5}" destId="{395B876B-D054-4228-9832-277A8F845424}" srcOrd="0" destOrd="0" presId="urn:microsoft.com/office/officeart/2008/layout/HorizontalMultiLevelHierarchy"/>
    <dgm:cxn modelId="{03E1E5CB-CFB7-4546-A3A9-61A8D30DCCE5}" type="presParOf" srcId="{395B876B-D054-4228-9832-277A8F845424}" destId="{5E11CD2F-5820-449E-BE36-15A26AD6C060}" srcOrd="0" destOrd="0" presId="urn:microsoft.com/office/officeart/2008/layout/HorizontalMultiLevelHierarchy"/>
    <dgm:cxn modelId="{AC1C1E8B-5CDC-41C4-9462-C70CF6BFF39E}" type="presParOf" srcId="{395B876B-D054-4228-9832-277A8F845424}" destId="{72203992-D69B-4A44-BFCF-D35A1FB16C56}" srcOrd="1" destOrd="0" presId="urn:microsoft.com/office/officeart/2008/layout/HorizontalMultiLevelHierarchy"/>
    <dgm:cxn modelId="{30ADFD9A-1424-41E0-A39F-EB4DF8352EC9}" type="presParOf" srcId="{72203992-D69B-4A44-BFCF-D35A1FB16C56}" destId="{9CC25EC0-07BA-4F36-9AE8-41D45BA85E05}" srcOrd="0" destOrd="0" presId="urn:microsoft.com/office/officeart/2008/layout/HorizontalMultiLevelHierarchy"/>
    <dgm:cxn modelId="{7556445D-FF22-439C-BADB-F214CEB7D334}" type="presParOf" srcId="{9CC25EC0-07BA-4F36-9AE8-41D45BA85E05}" destId="{A050BDBF-BF97-41B2-8166-B97974CA9894}" srcOrd="0" destOrd="0" presId="urn:microsoft.com/office/officeart/2008/layout/HorizontalMultiLevelHierarchy"/>
    <dgm:cxn modelId="{F93132D5-BEEB-45C3-AAE9-82EB39D72BA5}" type="presParOf" srcId="{72203992-D69B-4A44-BFCF-D35A1FB16C56}" destId="{11F09A4E-3780-4157-AD7C-56F81C880FC5}" srcOrd="1" destOrd="0" presId="urn:microsoft.com/office/officeart/2008/layout/HorizontalMultiLevelHierarchy"/>
    <dgm:cxn modelId="{CED2544E-4FA0-484B-8056-A9C5833DE126}" type="presParOf" srcId="{11F09A4E-3780-4157-AD7C-56F81C880FC5}" destId="{7B2BE38E-BC7A-48BB-B430-8DFEB8D8F123}" srcOrd="0" destOrd="0" presId="urn:microsoft.com/office/officeart/2008/layout/HorizontalMultiLevelHierarchy"/>
    <dgm:cxn modelId="{830E2CB8-A719-4E20-A3D3-FD60B054A4D2}" type="presParOf" srcId="{11F09A4E-3780-4157-AD7C-56F81C880FC5}" destId="{D6EA7ECD-8C5D-4F93-8C88-CDCA06380623}" srcOrd="1" destOrd="0" presId="urn:microsoft.com/office/officeart/2008/layout/HorizontalMultiLevelHierarchy"/>
    <dgm:cxn modelId="{6B5ABA72-64A2-4CCA-BE4D-A97C8539B20B}" type="presParOf" srcId="{72203992-D69B-4A44-BFCF-D35A1FB16C56}" destId="{7CD3AD30-DDE5-4326-A6D8-BA27D5FA1DBF}" srcOrd="2" destOrd="0" presId="urn:microsoft.com/office/officeart/2008/layout/HorizontalMultiLevelHierarchy"/>
    <dgm:cxn modelId="{529BC156-3206-446B-A6D7-1DCD0896E687}" type="presParOf" srcId="{7CD3AD30-DDE5-4326-A6D8-BA27D5FA1DBF}" destId="{EA7502B4-6008-4C9B-B93D-17FA0506EE05}" srcOrd="0" destOrd="0" presId="urn:microsoft.com/office/officeart/2008/layout/HorizontalMultiLevelHierarchy"/>
    <dgm:cxn modelId="{D3BC6BF4-2BA1-4E2E-9093-269DF38EEB39}" type="presParOf" srcId="{72203992-D69B-4A44-BFCF-D35A1FB16C56}" destId="{58B1357E-E4A2-44E7-96CD-F59A3D05FBAC}" srcOrd="3" destOrd="0" presId="urn:microsoft.com/office/officeart/2008/layout/HorizontalMultiLevelHierarchy"/>
    <dgm:cxn modelId="{2E4F28EE-E68F-4175-BBAB-009E7A43899D}" type="presParOf" srcId="{58B1357E-E4A2-44E7-96CD-F59A3D05FBAC}" destId="{E6EF4773-64E0-49C8-B731-7FDDB28B37E8}" srcOrd="0" destOrd="0" presId="urn:microsoft.com/office/officeart/2008/layout/HorizontalMultiLevelHierarchy"/>
    <dgm:cxn modelId="{47E24817-96E1-4686-9700-BBAD72903D49}" type="presParOf" srcId="{58B1357E-E4A2-44E7-96CD-F59A3D05FBAC}" destId="{A2E5DD97-0EA8-4C9D-B291-6F72A025095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20121-2B58-4D0A-A998-11F9FF4D9B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PE"/>
        </a:p>
      </dgm:t>
    </dgm:pt>
    <dgm:pt modelId="{61BE8C11-A70C-43C1-9961-8422572D5BA5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1era fase – S/.200 MM</a:t>
          </a:r>
          <a:endParaRPr lang="es-PE" dirty="0">
            <a:latin typeface="Candara" panose="020E0502030303020204" pitchFamily="34" charset="0"/>
          </a:endParaRPr>
        </a:p>
      </dgm:t>
    </dgm:pt>
    <dgm:pt modelId="{93C30576-D733-4151-BFBB-D207177DCB56}" type="par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1FF91C99-C07C-4DFB-82DF-2CDE121A9DC7}" type="sib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8CD521A-DE13-4BA0-8C0E-7398B7D787D0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2014</a:t>
          </a:r>
        </a:p>
        <a:p>
          <a:r>
            <a:rPr lang="es-PE" b="1" dirty="0" smtClean="0">
              <a:latin typeface="Candara" panose="020E0502030303020204" pitchFamily="34" charset="0"/>
            </a:rPr>
            <a:t>100 MM </a:t>
          </a:r>
          <a:endParaRPr lang="es-PE" dirty="0">
            <a:latin typeface="Candara" panose="020E0502030303020204" pitchFamily="34" charset="0"/>
          </a:endParaRPr>
        </a:p>
      </dgm:t>
    </dgm:pt>
    <dgm:pt modelId="{0CC2CF7E-B63E-43DF-90B2-F55054A691F1}" type="par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2D79084-2AAC-479A-8634-F2B1F299FE66}" type="sib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0FA8D375-5F5C-42E7-91E6-06119E9DD811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2015</a:t>
          </a:r>
        </a:p>
        <a:p>
          <a:r>
            <a:rPr lang="es-PE" b="1" dirty="0" smtClean="0">
              <a:latin typeface="Candara" panose="020E0502030303020204" pitchFamily="34" charset="0"/>
            </a:rPr>
            <a:t>100 MM</a:t>
          </a:r>
          <a:endParaRPr lang="es-PE" b="1" dirty="0">
            <a:latin typeface="Candara" panose="020E0502030303020204" pitchFamily="34" charset="0"/>
          </a:endParaRPr>
        </a:p>
      </dgm:t>
    </dgm:pt>
    <dgm:pt modelId="{650349D8-8573-4E65-AAE5-CDE6D965182A}" type="parTrans" cxnId="{002D2DA0-7C2D-46B4-BA78-C081726B91E0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B54798EA-BEC2-485D-A39E-38489A990B26}" type="sibTrans" cxnId="{002D2DA0-7C2D-46B4-BA78-C081726B91E0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F422C091-C928-4D22-84C4-989D29DC3AA5}" type="pres">
      <dgm:prSet presAssocID="{9B120121-2B58-4D0A-A998-11F9FF4D9B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95B876B-D054-4228-9832-277A8F845424}" type="pres">
      <dgm:prSet presAssocID="{61BE8C11-A70C-43C1-9961-8422572D5BA5}" presName="root1" presStyleCnt="0"/>
      <dgm:spPr/>
    </dgm:pt>
    <dgm:pt modelId="{5E11CD2F-5820-449E-BE36-15A26AD6C060}" type="pres">
      <dgm:prSet presAssocID="{61BE8C11-A70C-43C1-9961-8422572D5B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2203992-D69B-4A44-BFCF-D35A1FB16C56}" type="pres">
      <dgm:prSet presAssocID="{61BE8C11-A70C-43C1-9961-8422572D5BA5}" presName="level2hierChild" presStyleCnt="0"/>
      <dgm:spPr/>
    </dgm:pt>
    <dgm:pt modelId="{9CC25EC0-07BA-4F36-9AE8-41D45BA85E05}" type="pres">
      <dgm:prSet presAssocID="{0CC2CF7E-B63E-43DF-90B2-F55054A691F1}" presName="conn2-1" presStyleLbl="parChTrans1D2" presStyleIdx="0" presStyleCnt="2"/>
      <dgm:spPr/>
      <dgm:t>
        <a:bodyPr/>
        <a:lstStyle/>
        <a:p>
          <a:endParaRPr lang="es-PE"/>
        </a:p>
      </dgm:t>
    </dgm:pt>
    <dgm:pt modelId="{A050BDBF-BF97-41B2-8166-B97974CA9894}" type="pres">
      <dgm:prSet presAssocID="{0CC2CF7E-B63E-43DF-90B2-F55054A691F1}" presName="connTx" presStyleLbl="parChTrans1D2" presStyleIdx="0" presStyleCnt="2"/>
      <dgm:spPr/>
      <dgm:t>
        <a:bodyPr/>
        <a:lstStyle/>
        <a:p>
          <a:endParaRPr lang="es-PE"/>
        </a:p>
      </dgm:t>
    </dgm:pt>
    <dgm:pt modelId="{11F09A4E-3780-4157-AD7C-56F81C880FC5}" type="pres">
      <dgm:prSet presAssocID="{68CD521A-DE13-4BA0-8C0E-7398B7D787D0}" presName="root2" presStyleCnt="0"/>
      <dgm:spPr/>
    </dgm:pt>
    <dgm:pt modelId="{7B2BE38E-BC7A-48BB-B430-8DFEB8D8F123}" type="pres">
      <dgm:prSet presAssocID="{68CD521A-DE13-4BA0-8C0E-7398B7D787D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6EA7ECD-8C5D-4F93-8C88-CDCA06380623}" type="pres">
      <dgm:prSet presAssocID="{68CD521A-DE13-4BA0-8C0E-7398B7D787D0}" presName="level3hierChild" presStyleCnt="0"/>
      <dgm:spPr/>
    </dgm:pt>
    <dgm:pt modelId="{7CD3AD30-DDE5-4326-A6D8-BA27D5FA1DBF}" type="pres">
      <dgm:prSet presAssocID="{650349D8-8573-4E65-AAE5-CDE6D965182A}" presName="conn2-1" presStyleLbl="parChTrans1D2" presStyleIdx="1" presStyleCnt="2"/>
      <dgm:spPr/>
      <dgm:t>
        <a:bodyPr/>
        <a:lstStyle/>
        <a:p>
          <a:endParaRPr lang="es-PE"/>
        </a:p>
      </dgm:t>
    </dgm:pt>
    <dgm:pt modelId="{EA7502B4-6008-4C9B-B93D-17FA0506EE05}" type="pres">
      <dgm:prSet presAssocID="{650349D8-8573-4E65-AAE5-CDE6D965182A}" presName="connTx" presStyleLbl="parChTrans1D2" presStyleIdx="1" presStyleCnt="2"/>
      <dgm:spPr/>
      <dgm:t>
        <a:bodyPr/>
        <a:lstStyle/>
        <a:p>
          <a:endParaRPr lang="es-PE"/>
        </a:p>
      </dgm:t>
    </dgm:pt>
    <dgm:pt modelId="{58B1357E-E4A2-44E7-96CD-F59A3D05FBAC}" type="pres">
      <dgm:prSet presAssocID="{0FA8D375-5F5C-42E7-91E6-06119E9DD811}" presName="root2" presStyleCnt="0"/>
      <dgm:spPr/>
    </dgm:pt>
    <dgm:pt modelId="{E6EF4773-64E0-49C8-B731-7FDDB28B37E8}" type="pres">
      <dgm:prSet presAssocID="{0FA8D375-5F5C-42E7-91E6-06119E9DD81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A2E5DD97-0EA8-4C9D-B291-6F72A0250950}" type="pres">
      <dgm:prSet presAssocID="{0FA8D375-5F5C-42E7-91E6-06119E9DD811}" presName="level3hierChild" presStyleCnt="0"/>
      <dgm:spPr/>
    </dgm:pt>
  </dgm:ptLst>
  <dgm:cxnLst>
    <dgm:cxn modelId="{DC3DA073-BDCD-4A05-B90E-40A2FDA4A94C}" srcId="{9B120121-2B58-4D0A-A998-11F9FF4D9B9B}" destId="{61BE8C11-A70C-43C1-9961-8422572D5BA5}" srcOrd="0" destOrd="0" parTransId="{93C30576-D733-4151-BFBB-D207177DCB56}" sibTransId="{1FF91C99-C07C-4DFB-82DF-2CDE121A9DC7}"/>
    <dgm:cxn modelId="{5FDCE67C-0382-4566-9612-52329436B7CB}" type="presOf" srcId="{9B120121-2B58-4D0A-A998-11F9FF4D9B9B}" destId="{F422C091-C928-4D22-84C4-989D29DC3AA5}" srcOrd="0" destOrd="0" presId="urn:microsoft.com/office/officeart/2008/layout/HorizontalMultiLevelHierarchy"/>
    <dgm:cxn modelId="{140E2987-8B27-4AEB-A18D-0A8AD707B737}" type="presOf" srcId="{0FA8D375-5F5C-42E7-91E6-06119E9DD811}" destId="{E6EF4773-64E0-49C8-B731-7FDDB28B37E8}" srcOrd="0" destOrd="0" presId="urn:microsoft.com/office/officeart/2008/layout/HorizontalMultiLevelHierarchy"/>
    <dgm:cxn modelId="{7F6D70CC-3AE1-4E3A-80CD-2ACC4999F9E0}" type="presOf" srcId="{61BE8C11-A70C-43C1-9961-8422572D5BA5}" destId="{5E11CD2F-5820-449E-BE36-15A26AD6C060}" srcOrd="0" destOrd="0" presId="urn:microsoft.com/office/officeart/2008/layout/HorizontalMultiLevelHierarchy"/>
    <dgm:cxn modelId="{276C5AF4-15C9-4748-9200-171158164EE7}" type="presOf" srcId="{650349D8-8573-4E65-AAE5-CDE6D965182A}" destId="{EA7502B4-6008-4C9B-B93D-17FA0506EE05}" srcOrd="1" destOrd="0" presId="urn:microsoft.com/office/officeart/2008/layout/HorizontalMultiLevelHierarchy"/>
    <dgm:cxn modelId="{002D2DA0-7C2D-46B4-BA78-C081726B91E0}" srcId="{61BE8C11-A70C-43C1-9961-8422572D5BA5}" destId="{0FA8D375-5F5C-42E7-91E6-06119E9DD811}" srcOrd="1" destOrd="0" parTransId="{650349D8-8573-4E65-AAE5-CDE6D965182A}" sibTransId="{B54798EA-BEC2-485D-A39E-38489A990B26}"/>
    <dgm:cxn modelId="{02BDD2A1-6B47-4E7B-8FFC-4C8FDC18ABF7}" type="presOf" srcId="{68CD521A-DE13-4BA0-8C0E-7398B7D787D0}" destId="{7B2BE38E-BC7A-48BB-B430-8DFEB8D8F123}" srcOrd="0" destOrd="0" presId="urn:microsoft.com/office/officeart/2008/layout/HorizontalMultiLevelHierarchy"/>
    <dgm:cxn modelId="{BDC0CE15-3A40-40D8-91FE-310F239DD55C}" type="presOf" srcId="{0CC2CF7E-B63E-43DF-90B2-F55054A691F1}" destId="{A050BDBF-BF97-41B2-8166-B97974CA9894}" srcOrd="1" destOrd="0" presId="urn:microsoft.com/office/officeart/2008/layout/HorizontalMultiLevelHierarchy"/>
    <dgm:cxn modelId="{B6D01E41-D77E-4566-B8F8-397C65273070}" type="presOf" srcId="{0CC2CF7E-B63E-43DF-90B2-F55054A691F1}" destId="{9CC25EC0-07BA-4F36-9AE8-41D45BA85E05}" srcOrd="0" destOrd="0" presId="urn:microsoft.com/office/officeart/2008/layout/HorizontalMultiLevelHierarchy"/>
    <dgm:cxn modelId="{A665080A-CAF9-4F89-BCCD-1050EC2770D2}" type="presOf" srcId="{650349D8-8573-4E65-AAE5-CDE6D965182A}" destId="{7CD3AD30-DDE5-4326-A6D8-BA27D5FA1DBF}" srcOrd="0" destOrd="0" presId="urn:microsoft.com/office/officeart/2008/layout/HorizontalMultiLevelHierarchy"/>
    <dgm:cxn modelId="{AAC45B2A-45DF-4B54-92D7-7D9FFF2BD611}" srcId="{61BE8C11-A70C-43C1-9961-8422572D5BA5}" destId="{68CD521A-DE13-4BA0-8C0E-7398B7D787D0}" srcOrd="0" destOrd="0" parTransId="{0CC2CF7E-B63E-43DF-90B2-F55054A691F1}" sibTransId="{A2D79084-2AAC-479A-8634-F2B1F299FE66}"/>
    <dgm:cxn modelId="{6C4DEE39-DEBA-401E-B8EF-72CB8FB85E28}" type="presParOf" srcId="{F422C091-C928-4D22-84C4-989D29DC3AA5}" destId="{395B876B-D054-4228-9832-277A8F845424}" srcOrd="0" destOrd="0" presId="urn:microsoft.com/office/officeart/2008/layout/HorizontalMultiLevelHierarchy"/>
    <dgm:cxn modelId="{B839F498-7927-4044-B621-DBBEFC01F5B6}" type="presParOf" srcId="{395B876B-D054-4228-9832-277A8F845424}" destId="{5E11CD2F-5820-449E-BE36-15A26AD6C060}" srcOrd="0" destOrd="0" presId="urn:microsoft.com/office/officeart/2008/layout/HorizontalMultiLevelHierarchy"/>
    <dgm:cxn modelId="{4C47FD7B-0B5F-40C1-A074-302AB9232B76}" type="presParOf" srcId="{395B876B-D054-4228-9832-277A8F845424}" destId="{72203992-D69B-4A44-BFCF-D35A1FB16C56}" srcOrd="1" destOrd="0" presId="urn:microsoft.com/office/officeart/2008/layout/HorizontalMultiLevelHierarchy"/>
    <dgm:cxn modelId="{EB4ADFEA-D319-4A4F-99ED-BC5B9B1E8ED7}" type="presParOf" srcId="{72203992-D69B-4A44-BFCF-D35A1FB16C56}" destId="{9CC25EC0-07BA-4F36-9AE8-41D45BA85E05}" srcOrd="0" destOrd="0" presId="urn:microsoft.com/office/officeart/2008/layout/HorizontalMultiLevelHierarchy"/>
    <dgm:cxn modelId="{E2BC8CD1-2314-409B-B644-696D12AF23F0}" type="presParOf" srcId="{9CC25EC0-07BA-4F36-9AE8-41D45BA85E05}" destId="{A050BDBF-BF97-41B2-8166-B97974CA9894}" srcOrd="0" destOrd="0" presId="urn:microsoft.com/office/officeart/2008/layout/HorizontalMultiLevelHierarchy"/>
    <dgm:cxn modelId="{4BCB847B-40E1-43A0-AE8B-96F0B7341020}" type="presParOf" srcId="{72203992-D69B-4A44-BFCF-D35A1FB16C56}" destId="{11F09A4E-3780-4157-AD7C-56F81C880FC5}" srcOrd="1" destOrd="0" presId="urn:microsoft.com/office/officeart/2008/layout/HorizontalMultiLevelHierarchy"/>
    <dgm:cxn modelId="{8DF75FB6-35CB-4D96-B71F-467A203A1530}" type="presParOf" srcId="{11F09A4E-3780-4157-AD7C-56F81C880FC5}" destId="{7B2BE38E-BC7A-48BB-B430-8DFEB8D8F123}" srcOrd="0" destOrd="0" presId="urn:microsoft.com/office/officeart/2008/layout/HorizontalMultiLevelHierarchy"/>
    <dgm:cxn modelId="{B99C54D7-B217-443D-84C5-8E575758A260}" type="presParOf" srcId="{11F09A4E-3780-4157-AD7C-56F81C880FC5}" destId="{D6EA7ECD-8C5D-4F93-8C88-CDCA06380623}" srcOrd="1" destOrd="0" presId="urn:microsoft.com/office/officeart/2008/layout/HorizontalMultiLevelHierarchy"/>
    <dgm:cxn modelId="{252C68F4-F190-4DC5-8823-3CB8F6DDAE1B}" type="presParOf" srcId="{72203992-D69B-4A44-BFCF-D35A1FB16C56}" destId="{7CD3AD30-DDE5-4326-A6D8-BA27D5FA1DBF}" srcOrd="2" destOrd="0" presId="urn:microsoft.com/office/officeart/2008/layout/HorizontalMultiLevelHierarchy"/>
    <dgm:cxn modelId="{6EA39475-64CF-41EE-BE1C-EAB49C88A6DC}" type="presParOf" srcId="{7CD3AD30-DDE5-4326-A6D8-BA27D5FA1DBF}" destId="{EA7502B4-6008-4C9B-B93D-17FA0506EE05}" srcOrd="0" destOrd="0" presId="urn:microsoft.com/office/officeart/2008/layout/HorizontalMultiLevelHierarchy"/>
    <dgm:cxn modelId="{C56A722D-A94B-45F7-95F7-F0BD9CE32891}" type="presParOf" srcId="{72203992-D69B-4A44-BFCF-D35A1FB16C56}" destId="{58B1357E-E4A2-44E7-96CD-F59A3D05FBAC}" srcOrd="3" destOrd="0" presId="urn:microsoft.com/office/officeart/2008/layout/HorizontalMultiLevelHierarchy"/>
    <dgm:cxn modelId="{A5C6B4DC-7803-4680-A09B-BA24BBF3B663}" type="presParOf" srcId="{58B1357E-E4A2-44E7-96CD-F59A3D05FBAC}" destId="{E6EF4773-64E0-49C8-B731-7FDDB28B37E8}" srcOrd="0" destOrd="0" presId="urn:microsoft.com/office/officeart/2008/layout/HorizontalMultiLevelHierarchy"/>
    <dgm:cxn modelId="{0226736C-FEEC-4B22-A4A4-0F623E60AA7E}" type="presParOf" srcId="{58B1357E-E4A2-44E7-96CD-F59A3D05FBAC}" destId="{A2E5DD97-0EA8-4C9D-B291-6F72A025095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120121-2B58-4D0A-A998-11F9FF4D9B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PE"/>
        </a:p>
      </dgm:t>
    </dgm:pt>
    <dgm:pt modelId="{61BE8C11-A70C-43C1-9961-8422572D5BA5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3era fase – S/.90 MM</a:t>
          </a:r>
          <a:endParaRPr lang="es-PE" dirty="0">
            <a:latin typeface="Candara" panose="020E0502030303020204" pitchFamily="34" charset="0"/>
          </a:endParaRPr>
        </a:p>
      </dgm:t>
    </dgm:pt>
    <dgm:pt modelId="{93C30576-D733-4151-BFBB-D207177DCB56}" type="par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1FF91C99-C07C-4DFB-82DF-2CDE121A9DC7}" type="sibTrans" cxnId="{DC3DA073-BDCD-4A05-B90E-40A2FDA4A94C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68CD521A-DE13-4BA0-8C0E-7398B7D787D0}">
      <dgm:prSet phldrT="[Texto]"/>
      <dgm:spPr/>
      <dgm:t>
        <a:bodyPr/>
        <a:lstStyle/>
        <a:p>
          <a:r>
            <a:rPr lang="es-PE" dirty="0" smtClean="0">
              <a:latin typeface="Candara" panose="020E0502030303020204" pitchFamily="34" charset="0"/>
            </a:rPr>
            <a:t>2014</a:t>
          </a:r>
        </a:p>
        <a:p>
          <a:r>
            <a:rPr lang="es-PE" b="1" dirty="0" smtClean="0">
              <a:latin typeface="Candara" panose="020E0502030303020204" pitchFamily="34" charset="0"/>
            </a:rPr>
            <a:t>900 MM </a:t>
          </a:r>
          <a:endParaRPr lang="es-PE" dirty="0">
            <a:latin typeface="Candara" panose="020E0502030303020204" pitchFamily="34" charset="0"/>
          </a:endParaRPr>
        </a:p>
      </dgm:t>
    </dgm:pt>
    <dgm:pt modelId="{0CC2CF7E-B63E-43DF-90B2-F55054A691F1}" type="par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A2D79084-2AAC-479A-8634-F2B1F299FE66}" type="sibTrans" cxnId="{AAC45B2A-45DF-4B54-92D7-7D9FFF2BD611}">
      <dgm:prSet/>
      <dgm:spPr/>
      <dgm:t>
        <a:bodyPr/>
        <a:lstStyle/>
        <a:p>
          <a:endParaRPr lang="es-PE">
            <a:latin typeface="Candara" panose="020E0502030303020204" pitchFamily="34" charset="0"/>
          </a:endParaRPr>
        </a:p>
      </dgm:t>
    </dgm:pt>
    <dgm:pt modelId="{F422C091-C928-4D22-84C4-989D29DC3AA5}" type="pres">
      <dgm:prSet presAssocID="{9B120121-2B58-4D0A-A998-11F9FF4D9B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95B876B-D054-4228-9832-277A8F845424}" type="pres">
      <dgm:prSet presAssocID="{61BE8C11-A70C-43C1-9961-8422572D5BA5}" presName="root1" presStyleCnt="0"/>
      <dgm:spPr/>
    </dgm:pt>
    <dgm:pt modelId="{5E11CD2F-5820-449E-BE36-15A26AD6C060}" type="pres">
      <dgm:prSet presAssocID="{61BE8C11-A70C-43C1-9961-8422572D5B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2203992-D69B-4A44-BFCF-D35A1FB16C56}" type="pres">
      <dgm:prSet presAssocID="{61BE8C11-A70C-43C1-9961-8422572D5BA5}" presName="level2hierChild" presStyleCnt="0"/>
      <dgm:spPr/>
    </dgm:pt>
    <dgm:pt modelId="{9CC25EC0-07BA-4F36-9AE8-41D45BA85E05}" type="pres">
      <dgm:prSet presAssocID="{0CC2CF7E-B63E-43DF-90B2-F55054A691F1}" presName="conn2-1" presStyleLbl="parChTrans1D2" presStyleIdx="0" presStyleCnt="1"/>
      <dgm:spPr/>
      <dgm:t>
        <a:bodyPr/>
        <a:lstStyle/>
        <a:p>
          <a:endParaRPr lang="es-PE"/>
        </a:p>
      </dgm:t>
    </dgm:pt>
    <dgm:pt modelId="{A050BDBF-BF97-41B2-8166-B97974CA9894}" type="pres">
      <dgm:prSet presAssocID="{0CC2CF7E-B63E-43DF-90B2-F55054A691F1}" presName="connTx" presStyleLbl="parChTrans1D2" presStyleIdx="0" presStyleCnt="1"/>
      <dgm:spPr/>
      <dgm:t>
        <a:bodyPr/>
        <a:lstStyle/>
        <a:p>
          <a:endParaRPr lang="es-PE"/>
        </a:p>
      </dgm:t>
    </dgm:pt>
    <dgm:pt modelId="{11F09A4E-3780-4157-AD7C-56F81C880FC5}" type="pres">
      <dgm:prSet presAssocID="{68CD521A-DE13-4BA0-8C0E-7398B7D787D0}" presName="root2" presStyleCnt="0"/>
      <dgm:spPr/>
    </dgm:pt>
    <dgm:pt modelId="{7B2BE38E-BC7A-48BB-B430-8DFEB8D8F123}" type="pres">
      <dgm:prSet presAssocID="{68CD521A-DE13-4BA0-8C0E-7398B7D787D0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6EA7ECD-8C5D-4F93-8C88-CDCA06380623}" type="pres">
      <dgm:prSet presAssocID="{68CD521A-DE13-4BA0-8C0E-7398B7D787D0}" presName="level3hierChild" presStyleCnt="0"/>
      <dgm:spPr/>
    </dgm:pt>
  </dgm:ptLst>
  <dgm:cxnLst>
    <dgm:cxn modelId="{DC3DA073-BDCD-4A05-B90E-40A2FDA4A94C}" srcId="{9B120121-2B58-4D0A-A998-11F9FF4D9B9B}" destId="{61BE8C11-A70C-43C1-9961-8422572D5BA5}" srcOrd="0" destOrd="0" parTransId="{93C30576-D733-4151-BFBB-D207177DCB56}" sibTransId="{1FF91C99-C07C-4DFB-82DF-2CDE121A9DC7}"/>
    <dgm:cxn modelId="{A4B7E90D-0AEB-4B8F-B4A3-605EF558EBF9}" type="presOf" srcId="{0CC2CF7E-B63E-43DF-90B2-F55054A691F1}" destId="{A050BDBF-BF97-41B2-8166-B97974CA9894}" srcOrd="1" destOrd="0" presId="urn:microsoft.com/office/officeart/2008/layout/HorizontalMultiLevelHierarchy"/>
    <dgm:cxn modelId="{776C8614-9FF6-457C-93FB-C3C2AF59D376}" type="presOf" srcId="{9B120121-2B58-4D0A-A998-11F9FF4D9B9B}" destId="{F422C091-C928-4D22-84C4-989D29DC3AA5}" srcOrd="0" destOrd="0" presId="urn:microsoft.com/office/officeart/2008/layout/HorizontalMultiLevelHierarchy"/>
    <dgm:cxn modelId="{244C4BF4-C5B1-4CB5-8FA7-8F5A34B8F918}" type="presOf" srcId="{0CC2CF7E-B63E-43DF-90B2-F55054A691F1}" destId="{9CC25EC0-07BA-4F36-9AE8-41D45BA85E05}" srcOrd="0" destOrd="0" presId="urn:microsoft.com/office/officeart/2008/layout/HorizontalMultiLevelHierarchy"/>
    <dgm:cxn modelId="{24AECAF8-14CB-4865-90BE-AF7D60A9DB97}" type="presOf" srcId="{61BE8C11-A70C-43C1-9961-8422572D5BA5}" destId="{5E11CD2F-5820-449E-BE36-15A26AD6C060}" srcOrd="0" destOrd="0" presId="urn:microsoft.com/office/officeart/2008/layout/HorizontalMultiLevelHierarchy"/>
    <dgm:cxn modelId="{03FA65E8-6119-4088-9969-5585DF100F20}" type="presOf" srcId="{68CD521A-DE13-4BA0-8C0E-7398B7D787D0}" destId="{7B2BE38E-BC7A-48BB-B430-8DFEB8D8F123}" srcOrd="0" destOrd="0" presId="urn:microsoft.com/office/officeart/2008/layout/HorizontalMultiLevelHierarchy"/>
    <dgm:cxn modelId="{AAC45B2A-45DF-4B54-92D7-7D9FFF2BD611}" srcId="{61BE8C11-A70C-43C1-9961-8422572D5BA5}" destId="{68CD521A-DE13-4BA0-8C0E-7398B7D787D0}" srcOrd="0" destOrd="0" parTransId="{0CC2CF7E-B63E-43DF-90B2-F55054A691F1}" sibTransId="{A2D79084-2AAC-479A-8634-F2B1F299FE66}"/>
    <dgm:cxn modelId="{F68B860B-3C2D-4C74-BF0D-CE42FC77E308}" type="presParOf" srcId="{F422C091-C928-4D22-84C4-989D29DC3AA5}" destId="{395B876B-D054-4228-9832-277A8F845424}" srcOrd="0" destOrd="0" presId="urn:microsoft.com/office/officeart/2008/layout/HorizontalMultiLevelHierarchy"/>
    <dgm:cxn modelId="{1BAE6033-6F39-4BB5-9F27-48ECBBFCD723}" type="presParOf" srcId="{395B876B-D054-4228-9832-277A8F845424}" destId="{5E11CD2F-5820-449E-BE36-15A26AD6C060}" srcOrd="0" destOrd="0" presId="urn:microsoft.com/office/officeart/2008/layout/HorizontalMultiLevelHierarchy"/>
    <dgm:cxn modelId="{C6FA4784-367B-4B1C-8F3F-8143BB6C8CDD}" type="presParOf" srcId="{395B876B-D054-4228-9832-277A8F845424}" destId="{72203992-D69B-4A44-BFCF-D35A1FB16C56}" srcOrd="1" destOrd="0" presId="urn:microsoft.com/office/officeart/2008/layout/HorizontalMultiLevelHierarchy"/>
    <dgm:cxn modelId="{72AF2D0D-AA2D-4425-A178-2A8DA530017F}" type="presParOf" srcId="{72203992-D69B-4A44-BFCF-D35A1FB16C56}" destId="{9CC25EC0-07BA-4F36-9AE8-41D45BA85E05}" srcOrd="0" destOrd="0" presId="urn:microsoft.com/office/officeart/2008/layout/HorizontalMultiLevelHierarchy"/>
    <dgm:cxn modelId="{9CAA7D86-A926-4092-86BC-59AE39731D53}" type="presParOf" srcId="{9CC25EC0-07BA-4F36-9AE8-41D45BA85E05}" destId="{A050BDBF-BF97-41B2-8166-B97974CA9894}" srcOrd="0" destOrd="0" presId="urn:microsoft.com/office/officeart/2008/layout/HorizontalMultiLevelHierarchy"/>
    <dgm:cxn modelId="{B699AD51-92DC-481F-A2D7-E8DF83D75A0A}" type="presParOf" srcId="{72203992-D69B-4A44-BFCF-D35A1FB16C56}" destId="{11F09A4E-3780-4157-AD7C-56F81C880FC5}" srcOrd="1" destOrd="0" presId="urn:microsoft.com/office/officeart/2008/layout/HorizontalMultiLevelHierarchy"/>
    <dgm:cxn modelId="{27213FB3-06D0-448C-92D3-BAEE0BCEF4C2}" type="presParOf" srcId="{11F09A4E-3780-4157-AD7C-56F81C880FC5}" destId="{7B2BE38E-BC7A-48BB-B430-8DFEB8D8F123}" srcOrd="0" destOrd="0" presId="urn:microsoft.com/office/officeart/2008/layout/HorizontalMultiLevelHierarchy"/>
    <dgm:cxn modelId="{7C3D372D-3DD2-4157-A051-DD8722A1FAC9}" type="presParOf" srcId="{11F09A4E-3780-4157-AD7C-56F81C880FC5}" destId="{D6EA7ECD-8C5D-4F93-8C88-CDCA063806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A57675-274B-43D0-8414-20569D0F68A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810F414B-346C-45F8-9DAC-4ABF23A08C0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es-PE" sz="3200" b="1" dirty="0" smtClean="0">
              <a:latin typeface="Candara" panose="020E0502030303020204" pitchFamily="34" charset="0"/>
            </a:rPr>
            <a:t>Paquete 3 </a:t>
          </a:r>
        </a:p>
        <a:p>
          <a:pPr>
            <a:spcAft>
              <a:spcPts val="600"/>
            </a:spcAft>
          </a:pPr>
          <a:r>
            <a:rPr lang="es-PE" sz="2000" i="1" dirty="0" smtClean="0">
              <a:latin typeface="Candara" panose="020E0502030303020204" pitchFamily="34" charset="0"/>
            </a:rPr>
            <a:t>Entre 3 y 5 años</a:t>
          </a:r>
          <a:endParaRPr lang="es-ES_tradnl" sz="2000" i="1" dirty="0">
            <a:latin typeface="Candara" panose="020E0502030303020204" pitchFamily="34" charset="0"/>
          </a:endParaRPr>
        </a:p>
      </dgm:t>
    </dgm:pt>
    <dgm:pt modelId="{98B53701-39D1-4CC2-953C-319E3CADF0B3}" type="parTrans" cxnId="{B145CB0C-6BA2-4F10-ABE2-A6F43655F99D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CDA7A999-D805-4CFB-A59A-E406C2D071D5}" type="sibTrans" cxnId="{B145CB0C-6BA2-4F10-ABE2-A6F43655F99D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EC304A79-3C85-458B-9786-4DE517192FBA}">
      <dgm:prSet custT="1"/>
      <dgm:spPr>
        <a:solidFill>
          <a:srgbClr val="8CAF47"/>
        </a:solidFill>
      </dgm:spPr>
      <dgm:t>
        <a:bodyPr/>
        <a:lstStyle/>
        <a:p>
          <a:r>
            <a:rPr lang="es-PE" sz="1800" dirty="0" smtClean="0">
              <a:solidFill>
                <a:schemeClr val="bg1"/>
              </a:solidFill>
              <a:latin typeface="Candara" panose="020E0502030303020204" pitchFamily="34" charset="0"/>
            </a:rPr>
            <a:t>Educación inicial</a:t>
          </a:r>
        </a:p>
      </dgm:t>
    </dgm:pt>
    <dgm:pt modelId="{68241733-E4C3-4757-836A-022CB3F2300E}" type="parTrans" cxnId="{4B50DE14-D6E0-4FF6-B4D2-8F3238753809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76FADD80-C6E5-4805-834A-6925A443C33C}" type="sibTrans" cxnId="{4B50DE14-D6E0-4FF6-B4D2-8F3238753809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DCCC89E4-C2D9-494F-B6BB-6A86400955EE}" type="pres">
      <dgm:prSet presAssocID="{73A57675-274B-43D0-8414-20569D0F68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8D675E-AB20-424C-B34D-42C81A2B36F0}" type="pres">
      <dgm:prSet presAssocID="{810F414B-346C-45F8-9DAC-4ABF23A08C05}" presName="compNode" presStyleCnt="0"/>
      <dgm:spPr/>
    </dgm:pt>
    <dgm:pt modelId="{784B6431-8DE8-4E4C-918A-E7D696C59D1C}" type="pres">
      <dgm:prSet presAssocID="{810F414B-346C-45F8-9DAC-4ABF23A08C05}" presName="aNode" presStyleLbl="bgShp" presStyleIdx="0" presStyleCnt="1" custLinFactNeighborX="375"/>
      <dgm:spPr/>
      <dgm:t>
        <a:bodyPr/>
        <a:lstStyle/>
        <a:p>
          <a:endParaRPr lang="es-PE"/>
        </a:p>
      </dgm:t>
    </dgm:pt>
    <dgm:pt modelId="{790450C6-DC7F-4DEB-8857-6E83ADCB6094}" type="pres">
      <dgm:prSet presAssocID="{810F414B-346C-45F8-9DAC-4ABF23A08C05}" presName="textNode" presStyleLbl="bgShp" presStyleIdx="0" presStyleCnt="1"/>
      <dgm:spPr/>
      <dgm:t>
        <a:bodyPr/>
        <a:lstStyle/>
        <a:p>
          <a:endParaRPr lang="es-PE"/>
        </a:p>
      </dgm:t>
    </dgm:pt>
    <dgm:pt modelId="{EC96A452-9FF2-449A-B2B2-35CE46B35AFE}" type="pres">
      <dgm:prSet presAssocID="{810F414B-346C-45F8-9DAC-4ABF23A08C05}" presName="compChildNode" presStyleCnt="0"/>
      <dgm:spPr/>
    </dgm:pt>
    <dgm:pt modelId="{A450DA2C-787E-447C-A23E-418E143649D7}" type="pres">
      <dgm:prSet presAssocID="{810F414B-346C-45F8-9DAC-4ABF23A08C05}" presName="theInnerList" presStyleCnt="0"/>
      <dgm:spPr/>
    </dgm:pt>
    <dgm:pt modelId="{07249A15-2858-4A49-B9AA-91432B266319}" type="pres">
      <dgm:prSet presAssocID="{EC304A79-3C85-458B-9786-4DE517192FBA}" presName="childNode" presStyleLbl="node1" presStyleIdx="0" presStyleCnt="1" custScaleX="88384" custScaleY="887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50DE14-D6E0-4FF6-B4D2-8F3238753809}" srcId="{810F414B-346C-45F8-9DAC-4ABF23A08C05}" destId="{EC304A79-3C85-458B-9786-4DE517192FBA}" srcOrd="0" destOrd="0" parTransId="{68241733-E4C3-4757-836A-022CB3F2300E}" sibTransId="{76FADD80-C6E5-4805-834A-6925A443C33C}"/>
    <dgm:cxn modelId="{B3BF15B3-9D7F-4B42-90FF-B38974B562DC}" type="presOf" srcId="{810F414B-346C-45F8-9DAC-4ABF23A08C05}" destId="{784B6431-8DE8-4E4C-918A-E7D696C59D1C}" srcOrd="0" destOrd="0" presId="urn:microsoft.com/office/officeart/2005/8/layout/lProcess2"/>
    <dgm:cxn modelId="{0A042CC5-5907-44AE-85E0-C377848FE7C2}" type="presOf" srcId="{73A57675-274B-43D0-8414-20569D0F68A4}" destId="{DCCC89E4-C2D9-494F-B6BB-6A86400955EE}" srcOrd="0" destOrd="0" presId="urn:microsoft.com/office/officeart/2005/8/layout/lProcess2"/>
    <dgm:cxn modelId="{30A64ADF-9825-44BE-852B-706D53403F9B}" type="presOf" srcId="{EC304A79-3C85-458B-9786-4DE517192FBA}" destId="{07249A15-2858-4A49-B9AA-91432B266319}" srcOrd="0" destOrd="0" presId="urn:microsoft.com/office/officeart/2005/8/layout/lProcess2"/>
    <dgm:cxn modelId="{09DB0CCB-E450-4D25-ADCE-AEA963B026A2}" type="presOf" srcId="{810F414B-346C-45F8-9DAC-4ABF23A08C05}" destId="{790450C6-DC7F-4DEB-8857-6E83ADCB6094}" srcOrd="1" destOrd="0" presId="urn:microsoft.com/office/officeart/2005/8/layout/lProcess2"/>
    <dgm:cxn modelId="{B145CB0C-6BA2-4F10-ABE2-A6F43655F99D}" srcId="{73A57675-274B-43D0-8414-20569D0F68A4}" destId="{810F414B-346C-45F8-9DAC-4ABF23A08C05}" srcOrd="0" destOrd="0" parTransId="{98B53701-39D1-4CC2-953C-319E3CADF0B3}" sibTransId="{CDA7A999-D805-4CFB-A59A-E406C2D071D5}"/>
    <dgm:cxn modelId="{34A44F12-A8AB-4E47-B0B4-23F8777C6D0D}" type="presParOf" srcId="{DCCC89E4-C2D9-494F-B6BB-6A86400955EE}" destId="{1E8D675E-AB20-424C-B34D-42C81A2B36F0}" srcOrd="0" destOrd="0" presId="urn:microsoft.com/office/officeart/2005/8/layout/lProcess2"/>
    <dgm:cxn modelId="{82EC9E37-14D7-4C38-9E14-C7EC2535190E}" type="presParOf" srcId="{1E8D675E-AB20-424C-B34D-42C81A2B36F0}" destId="{784B6431-8DE8-4E4C-918A-E7D696C59D1C}" srcOrd="0" destOrd="0" presId="urn:microsoft.com/office/officeart/2005/8/layout/lProcess2"/>
    <dgm:cxn modelId="{8971F646-A6F8-4E2E-AB95-995DF1586980}" type="presParOf" srcId="{1E8D675E-AB20-424C-B34D-42C81A2B36F0}" destId="{790450C6-DC7F-4DEB-8857-6E83ADCB6094}" srcOrd="1" destOrd="0" presId="urn:microsoft.com/office/officeart/2005/8/layout/lProcess2"/>
    <dgm:cxn modelId="{F5A6CE46-30A9-4D81-AB61-F65B406F4E98}" type="presParOf" srcId="{1E8D675E-AB20-424C-B34D-42C81A2B36F0}" destId="{EC96A452-9FF2-449A-B2B2-35CE46B35AFE}" srcOrd="2" destOrd="0" presId="urn:microsoft.com/office/officeart/2005/8/layout/lProcess2"/>
    <dgm:cxn modelId="{C753C1CA-3F5B-4937-9648-3C0CFCEFBFD9}" type="presParOf" srcId="{EC96A452-9FF2-449A-B2B2-35CE46B35AFE}" destId="{A450DA2C-787E-447C-A23E-418E143649D7}" srcOrd="0" destOrd="0" presId="urn:microsoft.com/office/officeart/2005/8/layout/lProcess2"/>
    <dgm:cxn modelId="{5205330E-90C9-44F3-82BE-0688F9075344}" type="presParOf" srcId="{A450DA2C-787E-447C-A23E-418E143649D7}" destId="{07249A15-2858-4A49-B9AA-91432B26631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A57675-274B-43D0-8414-20569D0F68A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PE"/>
        </a:p>
      </dgm:t>
    </dgm:pt>
    <dgm:pt modelId="{DCCC89E4-C2D9-494F-B6BB-6A86400955EE}" type="pres">
      <dgm:prSet presAssocID="{73A57675-274B-43D0-8414-20569D0F68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7EC2323C-AEBF-48CA-AF1D-CBCB39727DC3}" type="presOf" srcId="{73A57675-274B-43D0-8414-20569D0F68A4}" destId="{DCCC89E4-C2D9-494F-B6BB-6A86400955E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A57675-274B-43D0-8414-20569D0F68A4}" type="doc">
      <dgm:prSet loTypeId="urn:microsoft.com/office/officeart/2005/8/layout/lProcess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PE"/>
        </a:p>
      </dgm:t>
    </dgm:pt>
    <dgm:pt modelId="{BDE70D77-A211-46BC-935E-18FAA0931C0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es-PE" sz="3200" b="1" dirty="0" smtClean="0">
              <a:solidFill>
                <a:schemeClr val="tx1"/>
              </a:solidFill>
              <a:latin typeface="Candara" panose="020E0502030303020204" pitchFamily="34" charset="0"/>
            </a:rPr>
            <a:t>Paquete 1 </a:t>
          </a:r>
        </a:p>
        <a:p>
          <a:pPr>
            <a:spcAft>
              <a:spcPts val="600"/>
            </a:spcAft>
          </a:pPr>
          <a:r>
            <a:rPr lang="es-PE" sz="2000" i="1" dirty="0" smtClean="0">
              <a:solidFill>
                <a:schemeClr val="tx1"/>
              </a:solidFill>
              <a:latin typeface="Candara" panose="020E0502030303020204" pitchFamily="34" charset="0"/>
            </a:rPr>
            <a:t>Antes del parto</a:t>
          </a:r>
          <a:endParaRPr lang="es-PE" sz="2000" i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3FBE540C-FD86-4366-A008-9EF88952D331}" type="parTrans" cxnId="{F8C83AAD-80A7-44BE-84EF-5573322BFA70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77932A7E-D8E2-41CD-B49F-5044B05F44BB}" type="sibTrans" cxnId="{F8C83AAD-80A7-44BE-84EF-5573322BFA70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09351D08-AD85-4F34-A7F3-323F2C456218}">
      <dgm:prSet custT="1"/>
      <dgm:spPr/>
      <dgm:t>
        <a:bodyPr/>
        <a:lstStyle/>
        <a:p>
          <a:r>
            <a:rPr lang="es-PE" sz="1800" dirty="0" smtClean="0">
              <a:solidFill>
                <a:schemeClr val="bg1"/>
              </a:solidFill>
              <a:latin typeface="Candara" panose="020E0502030303020204" pitchFamily="34" charset="0"/>
            </a:rPr>
            <a:t>4 exámenes auxiliares en el primer trimestre </a:t>
          </a:r>
        </a:p>
      </dgm:t>
    </dgm:pt>
    <dgm:pt modelId="{C6BBEBD9-39A9-40BE-987A-0340D6D602F0}" type="parTrans" cxnId="{3EE02216-116C-4D77-AAE7-792ADEA4130A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137F5F28-3607-4453-816C-AC916C90A781}" type="sibTrans" cxnId="{3EE02216-116C-4D77-AAE7-792ADEA4130A}">
      <dgm:prSet/>
      <dgm:spPr/>
      <dgm:t>
        <a:bodyPr/>
        <a:lstStyle/>
        <a:p>
          <a:endParaRPr lang="es-PE" sz="1600">
            <a:latin typeface="Candara" panose="020E0502030303020204" pitchFamily="34" charset="0"/>
          </a:endParaRPr>
        </a:p>
      </dgm:t>
    </dgm:pt>
    <dgm:pt modelId="{FA0ABA46-0936-4DA1-8571-1E64F732A665}">
      <dgm:prSet custT="1"/>
      <dgm:spPr/>
      <dgm:t>
        <a:bodyPr/>
        <a:lstStyle/>
        <a:p>
          <a:r>
            <a:rPr lang="es-PE" sz="1800" smtClean="0">
              <a:solidFill>
                <a:schemeClr val="bg1"/>
              </a:solidFill>
              <a:latin typeface="Candara" panose="020E0502030303020204" pitchFamily="34" charset="0"/>
            </a:rPr>
            <a:t>Atenciones prenatales</a:t>
          </a:r>
          <a:endParaRPr lang="es-PE" sz="1800" dirty="0" smtClean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7145F830-2744-47C4-B625-B781CCC3A843}" type="parTrans" cxnId="{CD624247-664A-4437-97DA-204141248B39}">
      <dgm:prSet/>
      <dgm:spPr/>
      <dgm:t>
        <a:bodyPr/>
        <a:lstStyle/>
        <a:p>
          <a:endParaRPr lang="es-PE"/>
        </a:p>
      </dgm:t>
    </dgm:pt>
    <dgm:pt modelId="{10C5E2F5-1769-4EE0-8860-7FB65010A86D}" type="sibTrans" cxnId="{CD624247-664A-4437-97DA-204141248B39}">
      <dgm:prSet/>
      <dgm:spPr/>
      <dgm:t>
        <a:bodyPr/>
        <a:lstStyle/>
        <a:p>
          <a:endParaRPr lang="es-PE"/>
        </a:p>
      </dgm:t>
    </dgm:pt>
    <dgm:pt modelId="{F7E8DDFA-4A39-438C-B87E-87539B1DB104}">
      <dgm:prSet custT="1"/>
      <dgm:spPr/>
      <dgm:t>
        <a:bodyPr/>
        <a:lstStyle/>
        <a:p>
          <a:r>
            <a:rPr lang="es-PE" sz="1800" dirty="0" smtClean="0">
              <a:solidFill>
                <a:schemeClr val="bg1"/>
              </a:solidFill>
              <a:latin typeface="Candara" panose="020E0502030303020204" pitchFamily="34" charset="0"/>
            </a:rPr>
            <a:t>Suplemento de hierro y ácido fólico</a:t>
          </a:r>
        </a:p>
      </dgm:t>
    </dgm:pt>
    <dgm:pt modelId="{3E347735-D310-44D3-B6D8-0ACE49717C89}" type="parTrans" cxnId="{169B1985-94A7-43C5-A4C8-E918CFE0096D}">
      <dgm:prSet/>
      <dgm:spPr/>
      <dgm:t>
        <a:bodyPr/>
        <a:lstStyle/>
        <a:p>
          <a:endParaRPr lang="es-PE"/>
        </a:p>
      </dgm:t>
    </dgm:pt>
    <dgm:pt modelId="{B7AED566-9B4F-486D-9E4F-BE0B60F00596}" type="sibTrans" cxnId="{169B1985-94A7-43C5-A4C8-E918CFE0096D}">
      <dgm:prSet/>
      <dgm:spPr/>
      <dgm:t>
        <a:bodyPr/>
        <a:lstStyle/>
        <a:p>
          <a:endParaRPr lang="es-PE"/>
        </a:p>
      </dgm:t>
    </dgm:pt>
    <dgm:pt modelId="{DCCC89E4-C2D9-494F-B6BB-6A86400955EE}" type="pres">
      <dgm:prSet presAssocID="{73A57675-274B-43D0-8414-20569D0F68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099287-E4A1-4329-92DC-2477E4F94BB6}" type="pres">
      <dgm:prSet presAssocID="{BDE70D77-A211-46BC-935E-18FAA0931C05}" presName="compNode" presStyleCnt="0"/>
      <dgm:spPr/>
      <dgm:t>
        <a:bodyPr/>
        <a:lstStyle/>
        <a:p>
          <a:endParaRPr lang="es-PE"/>
        </a:p>
      </dgm:t>
    </dgm:pt>
    <dgm:pt modelId="{E408C664-9A47-4820-A6BD-06D2B725D030}" type="pres">
      <dgm:prSet presAssocID="{BDE70D77-A211-46BC-935E-18FAA0931C05}" presName="aNode" presStyleLbl="bgShp" presStyleIdx="0" presStyleCnt="1" custLinFactNeighborX="321"/>
      <dgm:spPr/>
      <dgm:t>
        <a:bodyPr/>
        <a:lstStyle/>
        <a:p>
          <a:endParaRPr lang="es-PE"/>
        </a:p>
      </dgm:t>
    </dgm:pt>
    <dgm:pt modelId="{6F8A0C98-741F-4E66-AE3F-882A0A8BC362}" type="pres">
      <dgm:prSet presAssocID="{BDE70D77-A211-46BC-935E-18FAA0931C05}" presName="textNode" presStyleLbl="bgShp" presStyleIdx="0" presStyleCnt="1"/>
      <dgm:spPr/>
      <dgm:t>
        <a:bodyPr/>
        <a:lstStyle/>
        <a:p>
          <a:endParaRPr lang="es-PE"/>
        </a:p>
      </dgm:t>
    </dgm:pt>
    <dgm:pt modelId="{7191AD2E-26AF-48B1-8ED9-C14901540469}" type="pres">
      <dgm:prSet presAssocID="{BDE70D77-A211-46BC-935E-18FAA0931C05}" presName="compChildNode" presStyleCnt="0"/>
      <dgm:spPr/>
      <dgm:t>
        <a:bodyPr/>
        <a:lstStyle/>
        <a:p>
          <a:endParaRPr lang="es-PE"/>
        </a:p>
      </dgm:t>
    </dgm:pt>
    <dgm:pt modelId="{B5EE8694-0363-4AFD-83CA-96804A12D029}" type="pres">
      <dgm:prSet presAssocID="{BDE70D77-A211-46BC-935E-18FAA0931C05}" presName="theInnerList" presStyleCnt="0"/>
      <dgm:spPr/>
      <dgm:t>
        <a:bodyPr/>
        <a:lstStyle/>
        <a:p>
          <a:endParaRPr lang="es-PE"/>
        </a:p>
      </dgm:t>
    </dgm:pt>
    <dgm:pt modelId="{D92B26E9-F8D2-4651-BEDE-8CBD36E19AC3}" type="pres">
      <dgm:prSet presAssocID="{09351D08-AD85-4F34-A7F3-323F2C456218}" presName="childNode" presStyleLbl="node1" presStyleIdx="0" presStyleCnt="3" custLinFactNeighborY="-763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BB2BEBC-F40D-4DA1-A5C8-802104D7A5EA}" type="pres">
      <dgm:prSet presAssocID="{09351D08-AD85-4F34-A7F3-323F2C456218}" presName="aSpace2" presStyleCnt="0"/>
      <dgm:spPr/>
      <dgm:t>
        <a:bodyPr/>
        <a:lstStyle/>
        <a:p>
          <a:endParaRPr lang="es-PE"/>
        </a:p>
      </dgm:t>
    </dgm:pt>
    <dgm:pt modelId="{412870EF-21DB-4C55-B39F-D516AA3F8F2E}" type="pres">
      <dgm:prSet presAssocID="{FA0ABA46-0936-4DA1-8571-1E64F732A665}" presName="childNode" presStyleLbl="node1" presStyleIdx="1" presStyleCnt="3" custLinFactY="-768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4EC518E-4C50-48BD-BD9A-6C5491DD8F92}" type="pres">
      <dgm:prSet presAssocID="{FA0ABA46-0936-4DA1-8571-1E64F732A665}" presName="aSpace2" presStyleCnt="0"/>
      <dgm:spPr/>
      <dgm:t>
        <a:bodyPr/>
        <a:lstStyle/>
        <a:p>
          <a:endParaRPr lang="es-PE"/>
        </a:p>
      </dgm:t>
    </dgm:pt>
    <dgm:pt modelId="{1FC4BC16-81BC-4385-963B-A7E4EA450032}" type="pres">
      <dgm:prSet presAssocID="{F7E8DDFA-4A39-438C-B87E-87539B1DB104}" presName="childNode" presStyleLbl="node1" presStyleIdx="2" presStyleCnt="3" custLinFactY="-3705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83D96C8-AD2B-4AB6-A94C-3B765D5133F7}" type="presOf" srcId="{BDE70D77-A211-46BC-935E-18FAA0931C05}" destId="{6F8A0C98-741F-4E66-AE3F-882A0A8BC362}" srcOrd="1" destOrd="0" presId="urn:microsoft.com/office/officeart/2005/8/layout/lProcess2"/>
    <dgm:cxn modelId="{A2892DDA-EDFB-4FAC-81DC-91F837201978}" type="presOf" srcId="{09351D08-AD85-4F34-A7F3-323F2C456218}" destId="{D92B26E9-F8D2-4651-BEDE-8CBD36E19AC3}" srcOrd="0" destOrd="0" presId="urn:microsoft.com/office/officeart/2005/8/layout/lProcess2"/>
    <dgm:cxn modelId="{4252ECE6-700A-49E0-94FF-E35C31A811C2}" type="presOf" srcId="{FA0ABA46-0936-4DA1-8571-1E64F732A665}" destId="{412870EF-21DB-4C55-B39F-D516AA3F8F2E}" srcOrd="0" destOrd="0" presId="urn:microsoft.com/office/officeart/2005/8/layout/lProcess2"/>
    <dgm:cxn modelId="{F8C83AAD-80A7-44BE-84EF-5573322BFA70}" srcId="{73A57675-274B-43D0-8414-20569D0F68A4}" destId="{BDE70D77-A211-46BC-935E-18FAA0931C05}" srcOrd="0" destOrd="0" parTransId="{3FBE540C-FD86-4366-A008-9EF88952D331}" sibTransId="{77932A7E-D8E2-41CD-B49F-5044B05F44BB}"/>
    <dgm:cxn modelId="{169B1985-94A7-43C5-A4C8-E918CFE0096D}" srcId="{BDE70D77-A211-46BC-935E-18FAA0931C05}" destId="{F7E8DDFA-4A39-438C-B87E-87539B1DB104}" srcOrd="2" destOrd="0" parTransId="{3E347735-D310-44D3-B6D8-0ACE49717C89}" sibTransId="{B7AED566-9B4F-486D-9E4F-BE0B60F00596}"/>
    <dgm:cxn modelId="{198B45E4-BFC1-4044-8605-E94F2648DC2E}" type="presOf" srcId="{BDE70D77-A211-46BC-935E-18FAA0931C05}" destId="{E408C664-9A47-4820-A6BD-06D2B725D030}" srcOrd="0" destOrd="0" presId="urn:microsoft.com/office/officeart/2005/8/layout/lProcess2"/>
    <dgm:cxn modelId="{CD624247-664A-4437-97DA-204141248B39}" srcId="{BDE70D77-A211-46BC-935E-18FAA0931C05}" destId="{FA0ABA46-0936-4DA1-8571-1E64F732A665}" srcOrd="1" destOrd="0" parTransId="{7145F830-2744-47C4-B625-B781CCC3A843}" sibTransId="{10C5E2F5-1769-4EE0-8860-7FB65010A86D}"/>
    <dgm:cxn modelId="{0A189FB5-EE47-43C5-8414-6E6E9A679F97}" type="presOf" srcId="{73A57675-274B-43D0-8414-20569D0F68A4}" destId="{DCCC89E4-C2D9-494F-B6BB-6A86400955EE}" srcOrd="0" destOrd="0" presId="urn:microsoft.com/office/officeart/2005/8/layout/lProcess2"/>
    <dgm:cxn modelId="{3EE02216-116C-4D77-AAE7-792ADEA4130A}" srcId="{BDE70D77-A211-46BC-935E-18FAA0931C05}" destId="{09351D08-AD85-4F34-A7F3-323F2C456218}" srcOrd="0" destOrd="0" parTransId="{C6BBEBD9-39A9-40BE-987A-0340D6D602F0}" sibTransId="{137F5F28-3607-4453-816C-AC916C90A781}"/>
    <dgm:cxn modelId="{BDCF86C3-D50A-4EC5-AF5B-E295E6648CB1}" type="presOf" srcId="{F7E8DDFA-4A39-438C-B87E-87539B1DB104}" destId="{1FC4BC16-81BC-4385-963B-A7E4EA450032}" srcOrd="0" destOrd="0" presId="urn:microsoft.com/office/officeart/2005/8/layout/lProcess2"/>
    <dgm:cxn modelId="{C2740C1D-C3B6-44EE-A85C-B41D0F046DBB}" type="presParOf" srcId="{DCCC89E4-C2D9-494F-B6BB-6A86400955EE}" destId="{A7099287-E4A1-4329-92DC-2477E4F94BB6}" srcOrd="0" destOrd="0" presId="urn:microsoft.com/office/officeart/2005/8/layout/lProcess2"/>
    <dgm:cxn modelId="{3F1A44C7-8098-448F-9998-48FA418C49EC}" type="presParOf" srcId="{A7099287-E4A1-4329-92DC-2477E4F94BB6}" destId="{E408C664-9A47-4820-A6BD-06D2B725D030}" srcOrd="0" destOrd="0" presId="urn:microsoft.com/office/officeart/2005/8/layout/lProcess2"/>
    <dgm:cxn modelId="{E274D7F5-87F1-4203-A986-5C7EE30FEAB3}" type="presParOf" srcId="{A7099287-E4A1-4329-92DC-2477E4F94BB6}" destId="{6F8A0C98-741F-4E66-AE3F-882A0A8BC362}" srcOrd="1" destOrd="0" presId="urn:microsoft.com/office/officeart/2005/8/layout/lProcess2"/>
    <dgm:cxn modelId="{11C02545-5128-4396-B94A-93B1F0DF8E4A}" type="presParOf" srcId="{A7099287-E4A1-4329-92DC-2477E4F94BB6}" destId="{7191AD2E-26AF-48B1-8ED9-C14901540469}" srcOrd="2" destOrd="0" presId="urn:microsoft.com/office/officeart/2005/8/layout/lProcess2"/>
    <dgm:cxn modelId="{DC934AF0-500B-488A-BE6C-E9AD37464B79}" type="presParOf" srcId="{7191AD2E-26AF-48B1-8ED9-C14901540469}" destId="{B5EE8694-0363-4AFD-83CA-96804A12D029}" srcOrd="0" destOrd="0" presId="urn:microsoft.com/office/officeart/2005/8/layout/lProcess2"/>
    <dgm:cxn modelId="{FCFE33FB-6EA4-46CD-B860-5DF88D40B1E1}" type="presParOf" srcId="{B5EE8694-0363-4AFD-83CA-96804A12D029}" destId="{D92B26E9-F8D2-4651-BEDE-8CBD36E19AC3}" srcOrd="0" destOrd="0" presId="urn:microsoft.com/office/officeart/2005/8/layout/lProcess2"/>
    <dgm:cxn modelId="{0AAF68B5-EDBE-479F-AC2F-27E35F6709CB}" type="presParOf" srcId="{B5EE8694-0363-4AFD-83CA-96804A12D029}" destId="{4BB2BEBC-F40D-4DA1-A5C8-802104D7A5EA}" srcOrd="1" destOrd="0" presId="urn:microsoft.com/office/officeart/2005/8/layout/lProcess2"/>
    <dgm:cxn modelId="{81A9AC4A-D0E2-469E-B499-A58DACE3A84D}" type="presParOf" srcId="{B5EE8694-0363-4AFD-83CA-96804A12D029}" destId="{412870EF-21DB-4C55-B39F-D516AA3F8F2E}" srcOrd="2" destOrd="0" presId="urn:microsoft.com/office/officeart/2005/8/layout/lProcess2"/>
    <dgm:cxn modelId="{B4302659-7F75-444A-AB10-169D2D6C73E4}" type="presParOf" srcId="{B5EE8694-0363-4AFD-83CA-96804A12D029}" destId="{84EC518E-4C50-48BD-BD9A-6C5491DD8F92}" srcOrd="3" destOrd="0" presId="urn:microsoft.com/office/officeart/2005/8/layout/lProcess2"/>
    <dgm:cxn modelId="{0DCA734B-450C-48C9-ACEF-420AFFA31601}" type="presParOf" srcId="{B5EE8694-0363-4AFD-83CA-96804A12D029}" destId="{1FC4BC16-81BC-4385-963B-A7E4EA45003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089C6-CAD3-4324-9468-CEB54D786BAF}">
      <dsp:nvSpPr>
        <dsp:cNvPr id="0" name=""/>
        <dsp:cNvSpPr/>
      </dsp:nvSpPr>
      <dsp:spPr>
        <a:xfrm>
          <a:off x="-3582382" y="-550564"/>
          <a:ext cx="4270688" cy="4270688"/>
        </a:xfrm>
        <a:prstGeom prst="blockArc">
          <a:avLst>
            <a:gd name="adj1" fmla="val 18900000"/>
            <a:gd name="adj2" fmla="val 2700000"/>
            <a:gd name="adj3" fmla="val 50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4A5FA-7A0D-424A-8CE5-4AA6D588E2FD}">
      <dsp:nvSpPr>
        <dsp:cNvPr id="0" name=""/>
        <dsp:cNvSpPr/>
      </dsp:nvSpPr>
      <dsp:spPr>
        <a:xfrm>
          <a:off x="223598" y="144088"/>
          <a:ext cx="5540196" cy="2880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latin typeface="Candara" panose="020E0502030303020204" pitchFamily="34" charset="0"/>
            </a:rPr>
            <a:t>Articulado Nutricional</a:t>
          </a:r>
          <a:endParaRPr lang="es-PE" sz="1400" kern="1200" dirty="0">
            <a:latin typeface="Candara" panose="020E0502030303020204" pitchFamily="34" charset="0"/>
          </a:endParaRPr>
        </a:p>
      </dsp:txBody>
      <dsp:txXfrm>
        <a:off x="223598" y="144088"/>
        <a:ext cx="5540196" cy="288049"/>
      </dsp:txXfrm>
    </dsp:sp>
    <dsp:sp modelId="{E1E7C05F-8A06-4848-B73F-1FEAD06DB105}">
      <dsp:nvSpPr>
        <dsp:cNvPr id="0" name=""/>
        <dsp:cNvSpPr/>
      </dsp:nvSpPr>
      <dsp:spPr>
        <a:xfrm>
          <a:off x="43567" y="108081"/>
          <a:ext cx="360062" cy="36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17F09-8CFC-4955-83DD-0CD2C2B2BC98}">
      <dsp:nvSpPr>
        <dsp:cNvPr id="0" name=""/>
        <dsp:cNvSpPr/>
      </dsp:nvSpPr>
      <dsp:spPr>
        <a:xfrm>
          <a:off x="484453" y="576416"/>
          <a:ext cx="5279341" cy="2880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latin typeface="Candara" panose="020E0502030303020204" pitchFamily="34" charset="0"/>
            </a:rPr>
            <a:t>Salud Materno Neonatal</a:t>
          </a:r>
          <a:endParaRPr lang="es-PE" sz="1400" kern="1200" dirty="0">
            <a:latin typeface="Candara" panose="020E0502030303020204" pitchFamily="34" charset="0"/>
          </a:endParaRPr>
        </a:p>
      </dsp:txBody>
      <dsp:txXfrm>
        <a:off x="484453" y="576416"/>
        <a:ext cx="5279341" cy="288049"/>
      </dsp:txXfrm>
    </dsp:sp>
    <dsp:sp modelId="{FA3B2B00-3B10-41C2-8BCC-EE5319833700}">
      <dsp:nvSpPr>
        <dsp:cNvPr id="0" name=""/>
        <dsp:cNvSpPr/>
      </dsp:nvSpPr>
      <dsp:spPr>
        <a:xfrm>
          <a:off x="304422" y="540409"/>
          <a:ext cx="360062" cy="36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D4522-951D-48AF-B500-F6EF05ED3C95}">
      <dsp:nvSpPr>
        <dsp:cNvPr id="0" name=""/>
        <dsp:cNvSpPr/>
      </dsp:nvSpPr>
      <dsp:spPr>
        <a:xfrm>
          <a:off x="627400" y="1008427"/>
          <a:ext cx="5136394" cy="2880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latin typeface="Candara" panose="020E0502030303020204" pitchFamily="34" charset="0"/>
            </a:rPr>
            <a:t>Logros de Aprendizaje de estudiantes de la EBR (Ciclo II)</a:t>
          </a:r>
          <a:endParaRPr lang="es-PE" sz="1400" kern="1200" dirty="0">
            <a:latin typeface="Candara" panose="020E0502030303020204" pitchFamily="34" charset="0"/>
          </a:endParaRPr>
        </a:p>
      </dsp:txBody>
      <dsp:txXfrm>
        <a:off x="627400" y="1008427"/>
        <a:ext cx="5136394" cy="288049"/>
      </dsp:txXfrm>
    </dsp:sp>
    <dsp:sp modelId="{7E35135B-B6EF-4145-B891-9E13BF2AEDD5}">
      <dsp:nvSpPr>
        <dsp:cNvPr id="0" name=""/>
        <dsp:cNvSpPr/>
      </dsp:nvSpPr>
      <dsp:spPr>
        <a:xfrm>
          <a:off x="447369" y="972421"/>
          <a:ext cx="360062" cy="36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42211-D8B4-45A9-98D1-E6CC9A233A6A}">
      <dsp:nvSpPr>
        <dsp:cNvPr id="0" name=""/>
        <dsp:cNvSpPr/>
      </dsp:nvSpPr>
      <dsp:spPr>
        <a:xfrm>
          <a:off x="673042" y="1440755"/>
          <a:ext cx="5090753" cy="2880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latin typeface="Candara" panose="020E0502030303020204" pitchFamily="34" charset="0"/>
            </a:rPr>
            <a:t>Incremento en el acceso a los servicios públicos de EBR (Ciclo II)</a:t>
          </a:r>
          <a:endParaRPr lang="es-PE" sz="1400" kern="1200" dirty="0">
            <a:latin typeface="Candara" panose="020E0502030303020204" pitchFamily="34" charset="0"/>
          </a:endParaRPr>
        </a:p>
      </dsp:txBody>
      <dsp:txXfrm>
        <a:off x="673042" y="1440755"/>
        <a:ext cx="5090753" cy="288049"/>
      </dsp:txXfrm>
    </dsp:sp>
    <dsp:sp modelId="{A4958173-EA84-4F56-83DF-C0D931F60AF0}">
      <dsp:nvSpPr>
        <dsp:cNvPr id="0" name=""/>
        <dsp:cNvSpPr/>
      </dsp:nvSpPr>
      <dsp:spPr>
        <a:xfrm>
          <a:off x="493011" y="1404748"/>
          <a:ext cx="360062" cy="36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8E34E-1604-4103-A94D-BFD10E91E106}">
      <dsp:nvSpPr>
        <dsp:cNvPr id="0" name=""/>
        <dsp:cNvSpPr/>
      </dsp:nvSpPr>
      <dsp:spPr>
        <a:xfrm>
          <a:off x="627400" y="1873083"/>
          <a:ext cx="5136394" cy="2880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latin typeface="Candara" panose="020E0502030303020204" pitchFamily="34" charset="0"/>
            </a:rPr>
            <a:t>Acceso de la población a la identidad</a:t>
          </a:r>
          <a:endParaRPr lang="es-PE" sz="1400" kern="1200" dirty="0">
            <a:latin typeface="Candara" panose="020E0502030303020204" pitchFamily="34" charset="0"/>
          </a:endParaRPr>
        </a:p>
      </dsp:txBody>
      <dsp:txXfrm>
        <a:off x="627400" y="1873083"/>
        <a:ext cx="5136394" cy="288049"/>
      </dsp:txXfrm>
    </dsp:sp>
    <dsp:sp modelId="{E1995159-C701-45A4-80C1-A248E88DB37D}">
      <dsp:nvSpPr>
        <dsp:cNvPr id="0" name=""/>
        <dsp:cNvSpPr/>
      </dsp:nvSpPr>
      <dsp:spPr>
        <a:xfrm>
          <a:off x="447369" y="1837076"/>
          <a:ext cx="360062" cy="36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9629-946C-4515-8EAA-EA7383277A99}">
      <dsp:nvSpPr>
        <dsp:cNvPr id="0" name=""/>
        <dsp:cNvSpPr/>
      </dsp:nvSpPr>
      <dsp:spPr>
        <a:xfrm>
          <a:off x="484453" y="2305094"/>
          <a:ext cx="5279341" cy="2880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latin typeface="Candara" panose="020E0502030303020204" pitchFamily="34" charset="0"/>
            </a:rPr>
            <a:t>Cuna Más</a:t>
          </a:r>
          <a:endParaRPr lang="es-PE" sz="1400" kern="1200" dirty="0">
            <a:latin typeface="Candara" panose="020E0502030303020204" pitchFamily="34" charset="0"/>
          </a:endParaRPr>
        </a:p>
      </dsp:txBody>
      <dsp:txXfrm>
        <a:off x="484453" y="2305094"/>
        <a:ext cx="5279341" cy="288049"/>
      </dsp:txXfrm>
    </dsp:sp>
    <dsp:sp modelId="{39C0657B-1661-4ED5-99F8-470017AFBCE0}">
      <dsp:nvSpPr>
        <dsp:cNvPr id="0" name=""/>
        <dsp:cNvSpPr/>
      </dsp:nvSpPr>
      <dsp:spPr>
        <a:xfrm>
          <a:off x="304422" y="2269088"/>
          <a:ext cx="360062" cy="36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5E6DA-EA39-47DF-B040-4C36F26D2875}">
      <dsp:nvSpPr>
        <dsp:cNvPr id="0" name=""/>
        <dsp:cNvSpPr/>
      </dsp:nvSpPr>
      <dsp:spPr>
        <a:xfrm>
          <a:off x="223598" y="2737422"/>
          <a:ext cx="5540196" cy="2880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latin typeface="Candara" panose="020E0502030303020204" pitchFamily="34" charset="0"/>
            </a:rPr>
            <a:t>Saneamiento Rural </a:t>
          </a:r>
          <a:endParaRPr lang="es-PE" sz="1400" kern="1200" dirty="0">
            <a:latin typeface="Candara" panose="020E0502030303020204" pitchFamily="34" charset="0"/>
          </a:endParaRPr>
        </a:p>
      </dsp:txBody>
      <dsp:txXfrm>
        <a:off x="223598" y="2737422"/>
        <a:ext cx="5540196" cy="288049"/>
      </dsp:txXfrm>
    </dsp:sp>
    <dsp:sp modelId="{789BF980-14D5-4C01-81FB-3694EE3C3FCF}">
      <dsp:nvSpPr>
        <dsp:cNvPr id="0" name=""/>
        <dsp:cNvSpPr/>
      </dsp:nvSpPr>
      <dsp:spPr>
        <a:xfrm>
          <a:off x="43567" y="2701415"/>
          <a:ext cx="360062" cy="360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016C1-8B7A-4E12-92F8-5E7077CD6002}">
      <dsp:nvSpPr>
        <dsp:cNvPr id="0" name=""/>
        <dsp:cNvSpPr/>
      </dsp:nvSpPr>
      <dsp:spPr>
        <a:xfrm>
          <a:off x="1768" y="0"/>
          <a:ext cx="3617777" cy="385783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dirty="0" smtClean="0">
              <a:latin typeface="Candara" panose="020E0502030303020204" pitchFamily="34" charset="0"/>
            </a:rPr>
            <a:t>Paquete 2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i="1" kern="1200" dirty="0" smtClean="0">
              <a:latin typeface="Candara" panose="020E0502030303020204" pitchFamily="34" charset="0"/>
            </a:rPr>
            <a:t>Los primeros </a:t>
          </a:r>
          <a:r>
            <a:rPr lang="es-PE" sz="2000" b="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24</a:t>
          </a:r>
          <a:r>
            <a:rPr lang="es-PE" sz="2000" b="0" i="1" kern="1200" dirty="0" smtClean="0">
              <a:solidFill>
                <a:srgbClr val="FF0000"/>
              </a:solidFill>
              <a:latin typeface="Candara" panose="020E0502030303020204" pitchFamily="34" charset="0"/>
            </a:rPr>
            <a:t> </a:t>
          </a:r>
          <a:r>
            <a:rPr lang="es-PE" sz="2000" i="1" kern="1200" dirty="0" smtClean="0">
              <a:latin typeface="Candara" panose="020E0502030303020204" pitchFamily="34" charset="0"/>
            </a:rPr>
            <a:t>meses</a:t>
          </a:r>
          <a:endParaRPr lang="es-PE" sz="2000" i="1" kern="1200" dirty="0">
            <a:latin typeface="Candara" panose="020E0502030303020204" pitchFamily="34" charset="0"/>
          </a:endParaRPr>
        </a:p>
      </dsp:txBody>
      <dsp:txXfrm>
        <a:off x="1768" y="0"/>
        <a:ext cx="3617777" cy="1157350"/>
      </dsp:txXfrm>
    </dsp:sp>
    <dsp:sp modelId="{02AFCD25-50A7-4266-8896-936BC0C4DE3B}">
      <dsp:nvSpPr>
        <dsp:cNvPr id="0" name=""/>
        <dsp:cNvSpPr/>
      </dsp:nvSpPr>
      <dsp:spPr>
        <a:xfrm>
          <a:off x="363545" y="1158080"/>
          <a:ext cx="2894222" cy="44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Candara" panose="020E0502030303020204" pitchFamily="34" charset="0"/>
            </a:rPr>
            <a:t>CRED completo para la edad</a:t>
          </a:r>
          <a:endParaRPr lang="es-PE" sz="1600" kern="1200" dirty="0" smtClean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76617" y="1171152"/>
        <a:ext cx="2868078" cy="420153"/>
      </dsp:txXfrm>
    </dsp:sp>
    <dsp:sp modelId="{F341EEBD-E09A-4427-A5F3-3757FA7F34AB}">
      <dsp:nvSpPr>
        <dsp:cNvPr id="0" name=""/>
        <dsp:cNvSpPr/>
      </dsp:nvSpPr>
      <dsp:spPr>
        <a:xfrm>
          <a:off x="363545" y="1673039"/>
          <a:ext cx="2894222" cy="44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Candara" panose="020E0502030303020204" pitchFamily="34" charset="0"/>
            </a:rPr>
            <a:t>Vacunas de neumococo y rotavirus</a:t>
          </a:r>
          <a:endParaRPr lang="es-PE" sz="1600" kern="1200" dirty="0" smtClean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76617" y="1686111"/>
        <a:ext cx="2868078" cy="420153"/>
      </dsp:txXfrm>
    </dsp:sp>
    <dsp:sp modelId="{647F3DF7-94D3-4446-BD54-AAF74076E87C}">
      <dsp:nvSpPr>
        <dsp:cNvPr id="0" name=""/>
        <dsp:cNvSpPr/>
      </dsp:nvSpPr>
      <dsp:spPr>
        <a:xfrm>
          <a:off x="363545" y="2187998"/>
          <a:ext cx="2894222" cy="44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Multimicronutrientes</a:t>
          </a:r>
          <a:endParaRPr lang="es-PE" sz="1600" kern="1200" dirty="0" smtClean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76617" y="2201070"/>
        <a:ext cx="2868078" cy="420153"/>
      </dsp:txXfrm>
    </dsp:sp>
    <dsp:sp modelId="{348B8C61-F7CD-48BC-B20E-EAAC53419043}">
      <dsp:nvSpPr>
        <dsp:cNvPr id="0" name=""/>
        <dsp:cNvSpPr/>
      </dsp:nvSpPr>
      <dsp:spPr>
        <a:xfrm>
          <a:off x="363545" y="2702956"/>
          <a:ext cx="2894222" cy="44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Candara" panose="020E0502030303020204" pitchFamily="34" charset="0"/>
            </a:rPr>
            <a:t>Acompañamiento familiar</a:t>
          </a:r>
        </a:p>
      </dsp:txBody>
      <dsp:txXfrm>
        <a:off x="376617" y="2716028"/>
        <a:ext cx="2868078" cy="420153"/>
      </dsp:txXfrm>
    </dsp:sp>
    <dsp:sp modelId="{793D9902-BD13-451E-8FA0-68B1F8280117}">
      <dsp:nvSpPr>
        <dsp:cNvPr id="0" name=""/>
        <dsp:cNvSpPr/>
      </dsp:nvSpPr>
      <dsp:spPr>
        <a:xfrm>
          <a:off x="363545" y="3217915"/>
          <a:ext cx="2894222" cy="44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  <a:latin typeface="Candara" panose="020E0502030303020204" pitchFamily="34" charset="0"/>
            </a:rPr>
            <a:t>DNI</a:t>
          </a:r>
          <a:endParaRPr lang="es-ES_tradnl" sz="16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76617" y="3230987"/>
        <a:ext cx="2868078" cy="4201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3AD30-DDE5-4326-A6D8-BA27D5FA1DBF}">
      <dsp:nvSpPr>
        <dsp:cNvPr id="0" name=""/>
        <dsp:cNvSpPr/>
      </dsp:nvSpPr>
      <dsp:spPr>
        <a:xfrm>
          <a:off x="1101426" y="1571348"/>
          <a:ext cx="391705" cy="373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852" y="0"/>
              </a:lnTo>
              <a:lnTo>
                <a:pt x="195852" y="373195"/>
              </a:lnTo>
              <a:lnTo>
                <a:pt x="391705" y="373195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83753" y="1744419"/>
        <a:ext cx="27051" cy="27051"/>
      </dsp:txXfrm>
    </dsp:sp>
    <dsp:sp modelId="{9CC25EC0-07BA-4F36-9AE8-41D45BA85E05}">
      <dsp:nvSpPr>
        <dsp:cNvPr id="0" name=""/>
        <dsp:cNvSpPr/>
      </dsp:nvSpPr>
      <dsp:spPr>
        <a:xfrm>
          <a:off x="1101426" y="1198152"/>
          <a:ext cx="391705" cy="373195"/>
        </a:xfrm>
        <a:custGeom>
          <a:avLst/>
          <a:gdLst/>
          <a:ahLst/>
          <a:cxnLst/>
          <a:rect l="0" t="0" r="0" b="0"/>
          <a:pathLst>
            <a:path>
              <a:moveTo>
                <a:pt x="0" y="373195"/>
              </a:moveTo>
              <a:lnTo>
                <a:pt x="195852" y="373195"/>
              </a:lnTo>
              <a:lnTo>
                <a:pt x="195852" y="0"/>
              </a:lnTo>
              <a:lnTo>
                <a:pt x="391705" y="0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83753" y="1371224"/>
        <a:ext cx="27051" cy="27051"/>
      </dsp:txXfrm>
    </dsp:sp>
    <dsp:sp modelId="{5E11CD2F-5820-449E-BE36-15A26AD6C060}">
      <dsp:nvSpPr>
        <dsp:cNvPr id="0" name=""/>
        <dsp:cNvSpPr/>
      </dsp:nvSpPr>
      <dsp:spPr>
        <a:xfrm rot="16200000">
          <a:off x="-768477" y="1272791"/>
          <a:ext cx="3142696" cy="59711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>
              <a:latin typeface="Candara" panose="020E0502030303020204" pitchFamily="34" charset="0"/>
            </a:rPr>
            <a:t>2DA Fase – S/.70MM</a:t>
          </a:r>
          <a:endParaRPr lang="es-PE" sz="2800" kern="1200" dirty="0">
            <a:latin typeface="Candara" panose="020E0502030303020204" pitchFamily="34" charset="0"/>
          </a:endParaRPr>
        </a:p>
      </dsp:txBody>
      <dsp:txXfrm>
        <a:off x="-768477" y="1272791"/>
        <a:ext cx="3142696" cy="597112"/>
      </dsp:txXfrm>
    </dsp:sp>
    <dsp:sp modelId="{7B2BE38E-BC7A-48BB-B430-8DFEB8D8F123}">
      <dsp:nvSpPr>
        <dsp:cNvPr id="0" name=""/>
        <dsp:cNvSpPr/>
      </dsp:nvSpPr>
      <dsp:spPr>
        <a:xfrm>
          <a:off x="1493131" y="899596"/>
          <a:ext cx="1958528" cy="597112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1era Transferencia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9.000 MM </a:t>
          </a:r>
          <a:endParaRPr lang="es-PE" sz="1700" kern="1200" dirty="0">
            <a:latin typeface="Candara" panose="020E0502030303020204" pitchFamily="34" charset="0"/>
          </a:endParaRPr>
        </a:p>
      </dsp:txBody>
      <dsp:txXfrm>
        <a:off x="1493131" y="899596"/>
        <a:ext cx="1958528" cy="597112"/>
      </dsp:txXfrm>
    </dsp:sp>
    <dsp:sp modelId="{E6EF4773-64E0-49C8-B731-7FDDB28B37E8}">
      <dsp:nvSpPr>
        <dsp:cNvPr id="0" name=""/>
        <dsp:cNvSpPr/>
      </dsp:nvSpPr>
      <dsp:spPr>
        <a:xfrm>
          <a:off x="1493131" y="1645987"/>
          <a:ext cx="1958528" cy="597112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2da Transferencia*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23.100 MM</a:t>
          </a:r>
          <a:endParaRPr lang="es-PE" sz="1700" kern="1200" dirty="0">
            <a:latin typeface="Candara" panose="020E0502030303020204" pitchFamily="34" charset="0"/>
          </a:endParaRPr>
        </a:p>
      </dsp:txBody>
      <dsp:txXfrm>
        <a:off x="1493131" y="1645987"/>
        <a:ext cx="1958528" cy="5971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3E4E4-5EA8-4D90-B10B-CFE2A0A5061B}">
      <dsp:nvSpPr>
        <dsp:cNvPr id="0" name=""/>
        <dsp:cNvSpPr/>
      </dsp:nvSpPr>
      <dsp:spPr>
        <a:xfrm>
          <a:off x="1101426" y="1571348"/>
          <a:ext cx="391705" cy="111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852" y="0"/>
              </a:lnTo>
              <a:lnTo>
                <a:pt x="195852" y="1119585"/>
              </a:lnTo>
              <a:lnTo>
                <a:pt x="391705" y="111958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1267625" y="2101487"/>
        <a:ext cx="59306" cy="59306"/>
      </dsp:txXfrm>
    </dsp:sp>
    <dsp:sp modelId="{5E804FCB-6A2D-4729-938D-4919855E467E}">
      <dsp:nvSpPr>
        <dsp:cNvPr id="0" name=""/>
        <dsp:cNvSpPr/>
      </dsp:nvSpPr>
      <dsp:spPr>
        <a:xfrm>
          <a:off x="1101426" y="1571348"/>
          <a:ext cx="391705" cy="373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852" y="0"/>
              </a:lnTo>
              <a:lnTo>
                <a:pt x="195852" y="373195"/>
              </a:lnTo>
              <a:lnTo>
                <a:pt x="391705" y="37319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83753" y="1744419"/>
        <a:ext cx="27051" cy="27051"/>
      </dsp:txXfrm>
    </dsp:sp>
    <dsp:sp modelId="{7CD3AD30-DDE5-4326-A6D8-BA27D5FA1DBF}">
      <dsp:nvSpPr>
        <dsp:cNvPr id="0" name=""/>
        <dsp:cNvSpPr/>
      </dsp:nvSpPr>
      <dsp:spPr>
        <a:xfrm>
          <a:off x="1101426" y="1198152"/>
          <a:ext cx="391705" cy="373195"/>
        </a:xfrm>
        <a:custGeom>
          <a:avLst/>
          <a:gdLst/>
          <a:ahLst/>
          <a:cxnLst/>
          <a:rect l="0" t="0" r="0" b="0"/>
          <a:pathLst>
            <a:path>
              <a:moveTo>
                <a:pt x="0" y="373195"/>
              </a:moveTo>
              <a:lnTo>
                <a:pt x="195852" y="373195"/>
              </a:lnTo>
              <a:lnTo>
                <a:pt x="195852" y="0"/>
              </a:lnTo>
              <a:lnTo>
                <a:pt x="39170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83753" y="1371224"/>
        <a:ext cx="27051" cy="27051"/>
      </dsp:txXfrm>
    </dsp:sp>
    <dsp:sp modelId="{9CC25EC0-07BA-4F36-9AE8-41D45BA85E05}">
      <dsp:nvSpPr>
        <dsp:cNvPr id="0" name=""/>
        <dsp:cNvSpPr/>
      </dsp:nvSpPr>
      <dsp:spPr>
        <a:xfrm>
          <a:off x="1101426" y="451762"/>
          <a:ext cx="391705" cy="1119585"/>
        </a:xfrm>
        <a:custGeom>
          <a:avLst/>
          <a:gdLst/>
          <a:ahLst/>
          <a:cxnLst/>
          <a:rect l="0" t="0" r="0" b="0"/>
          <a:pathLst>
            <a:path>
              <a:moveTo>
                <a:pt x="0" y="1119585"/>
              </a:moveTo>
              <a:lnTo>
                <a:pt x="195852" y="1119585"/>
              </a:lnTo>
              <a:lnTo>
                <a:pt x="195852" y="0"/>
              </a:lnTo>
              <a:lnTo>
                <a:pt x="39170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67625" y="981902"/>
        <a:ext cx="59306" cy="59306"/>
      </dsp:txXfrm>
    </dsp:sp>
    <dsp:sp modelId="{5E11CD2F-5820-449E-BE36-15A26AD6C060}">
      <dsp:nvSpPr>
        <dsp:cNvPr id="0" name=""/>
        <dsp:cNvSpPr/>
      </dsp:nvSpPr>
      <dsp:spPr>
        <a:xfrm rot="16200000">
          <a:off x="-768477" y="1272791"/>
          <a:ext cx="3142696" cy="597112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>
              <a:latin typeface="Candara" panose="020E0502030303020204" pitchFamily="34" charset="0"/>
            </a:rPr>
            <a:t>1era fase – S/.90 MM</a:t>
          </a:r>
          <a:endParaRPr lang="es-PE" sz="2800" kern="1200" dirty="0">
            <a:latin typeface="Candara" panose="020E0502030303020204" pitchFamily="34" charset="0"/>
          </a:endParaRPr>
        </a:p>
      </dsp:txBody>
      <dsp:txXfrm>
        <a:off x="-768477" y="1272791"/>
        <a:ext cx="3142696" cy="597112"/>
      </dsp:txXfrm>
    </dsp:sp>
    <dsp:sp modelId="{7B2BE38E-BC7A-48BB-B430-8DFEB8D8F123}">
      <dsp:nvSpPr>
        <dsp:cNvPr id="0" name=""/>
        <dsp:cNvSpPr/>
      </dsp:nvSpPr>
      <dsp:spPr>
        <a:xfrm>
          <a:off x="1493131" y="153206"/>
          <a:ext cx="1958528" cy="59711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1era Transferencia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14.250 MM </a:t>
          </a:r>
          <a:endParaRPr lang="es-PE" sz="1700" kern="1200" dirty="0">
            <a:latin typeface="Candara" panose="020E0502030303020204" pitchFamily="34" charset="0"/>
          </a:endParaRPr>
        </a:p>
      </dsp:txBody>
      <dsp:txXfrm>
        <a:off x="1493131" y="153206"/>
        <a:ext cx="1958528" cy="597112"/>
      </dsp:txXfrm>
    </dsp:sp>
    <dsp:sp modelId="{E6EF4773-64E0-49C8-B731-7FDDB28B37E8}">
      <dsp:nvSpPr>
        <dsp:cNvPr id="0" name=""/>
        <dsp:cNvSpPr/>
      </dsp:nvSpPr>
      <dsp:spPr>
        <a:xfrm>
          <a:off x="1493131" y="899596"/>
          <a:ext cx="1958528" cy="59711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2da Transferencia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31.201 MM</a:t>
          </a:r>
          <a:endParaRPr lang="es-PE" sz="1700" kern="1200" dirty="0">
            <a:latin typeface="Candara" panose="020E0502030303020204" pitchFamily="34" charset="0"/>
          </a:endParaRPr>
        </a:p>
      </dsp:txBody>
      <dsp:txXfrm>
        <a:off x="1493131" y="899596"/>
        <a:ext cx="1958528" cy="597112"/>
      </dsp:txXfrm>
    </dsp:sp>
    <dsp:sp modelId="{4C292C03-0FD3-4115-8543-680FB610C4FF}">
      <dsp:nvSpPr>
        <dsp:cNvPr id="0" name=""/>
        <dsp:cNvSpPr/>
      </dsp:nvSpPr>
      <dsp:spPr>
        <a:xfrm>
          <a:off x="1493131" y="1645987"/>
          <a:ext cx="1958528" cy="59711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3era Transferencia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13.678 MM</a:t>
          </a:r>
          <a:endParaRPr lang="es-PE" sz="1700" b="1" kern="1200" dirty="0">
            <a:latin typeface="Candara" panose="020E0502030303020204" pitchFamily="34" charset="0"/>
          </a:endParaRPr>
        </a:p>
      </dsp:txBody>
      <dsp:txXfrm>
        <a:off x="1493131" y="1645987"/>
        <a:ext cx="1958528" cy="597112"/>
      </dsp:txXfrm>
    </dsp:sp>
    <dsp:sp modelId="{B6543533-64BF-4952-8A0A-CE5E33BBB772}">
      <dsp:nvSpPr>
        <dsp:cNvPr id="0" name=""/>
        <dsp:cNvSpPr/>
      </dsp:nvSpPr>
      <dsp:spPr>
        <a:xfrm>
          <a:off x="1493131" y="2392377"/>
          <a:ext cx="1958528" cy="59711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4ta Transferencia *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13.481 MM </a:t>
          </a:r>
          <a:endParaRPr lang="es-PE" sz="1700" b="1" kern="1200" dirty="0">
            <a:latin typeface="Candara" panose="020E0502030303020204" pitchFamily="34" charset="0"/>
          </a:endParaRPr>
        </a:p>
      </dsp:txBody>
      <dsp:txXfrm>
        <a:off x="1493131" y="2392377"/>
        <a:ext cx="1958528" cy="5971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25EC0-07BA-4F36-9AE8-41D45BA85E05}">
      <dsp:nvSpPr>
        <dsp:cNvPr id="0" name=""/>
        <dsp:cNvSpPr/>
      </dsp:nvSpPr>
      <dsp:spPr>
        <a:xfrm>
          <a:off x="1101425" y="1525627"/>
          <a:ext cx="3917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705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87485" y="1561555"/>
        <a:ext cx="19585" cy="19585"/>
      </dsp:txXfrm>
    </dsp:sp>
    <dsp:sp modelId="{5E11CD2F-5820-449E-BE36-15A26AD6C060}">
      <dsp:nvSpPr>
        <dsp:cNvPr id="0" name=""/>
        <dsp:cNvSpPr/>
      </dsp:nvSpPr>
      <dsp:spPr>
        <a:xfrm rot="16200000">
          <a:off x="-768478" y="1272791"/>
          <a:ext cx="3142696" cy="59711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>
              <a:latin typeface="Candara" panose="020E0502030303020204" pitchFamily="34" charset="0"/>
            </a:rPr>
            <a:t>3era fase – S/.80 MM</a:t>
          </a:r>
          <a:endParaRPr lang="es-PE" sz="2700" kern="1200" dirty="0">
            <a:latin typeface="Candara" panose="020E0502030303020204" pitchFamily="34" charset="0"/>
          </a:endParaRPr>
        </a:p>
      </dsp:txBody>
      <dsp:txXfrm>
        <a:off x="-768478" y="1272791"/>
        <a:ext cx="3142696" cy="597112"/>
      </dsp:txXfrm>
    </dsp:sp>
    <dsp:sp modelId="{7B2BE38E-BC7A-48BB-B430-8DFEB8D8F123}">
      <dsp:nvSpPr>
        <dsp:cNvPr id="0" name=""/>
        <dsp:cNvSpPr/>
      </dsp:nvSpPr>
      <dsp:spPr>
        <a:xfrm>
          <a:off x="1493131" y="1272791"/>
          <a:ext cx="1958528" cy="59711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1era Transferencia*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10.425 MM </a:t>
          </a:r>
          <a:endParaRPr lang="es-PE" sz="1700" kern="1200" dirty="0">
            <a:latin typeface="Candara" panose="020E0502030303020204" pitchFamily="34" charset="0"/>
          </a:endParaRPr>
        </a:p>
      </dsp:txBody>
      <dsp:txXfrm>
        <a:off x="1493131" y="1272791"/>
        <a:ext cx="1958528" cy="59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1D893-A3DA-4050-A56C-19BA1AF8DA13}">
      <dsp:nvSpPr>
        <dsp:cNvPr id="0" name=""/>
        <dsp:cNvSpPr/>
      </dsp:nvSpPr>
      <dsp:spPr>
        <a:xfrm>
          <a:off x="0" y="554838"/>
          <a:ext cx="5140613" cy="32128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AB970-7DAF-4338-BFE3-8E88AEBE8472}">
      <dsp:nvSpPr>
        <dsp:cNvPr id="0" name=""/>
        <dsp:cNvSpPr/>
      </dsp:nvSpPr>
      <dsp:spPr>
        <a:xfrm>
          <a:off x="652857" y="2772370"/>
          <a:ext cx="133655" cy="133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1BA2A-5291-4F83-BB61-5AEAAC4BC7B1}">
      <dsp:nvSpPr>
        <dsp:cNvPr id="0" name=""/>
        <dsp:cNvSpPr/>
      </dsp:nvSpPr>
      <dsp:spPr>
        <a:xfrm>
          <a:off x="741928" y="3282447"/>
          <a:ext cx="1197762" cy="92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22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3100" kern="1200" dirty="0"/>
        </a:p>
      </dsp:txBody>
      <dsp:txXfrm>
        <a:off x="741928" y="3282447"/>
        <a:ext cx="1197762" cy="928523"/>
      </dsp:txXfrm>
    </dsp:sp>
    <dsp:sp modelId="{7C5D66C2-2794-43D2-A5C7-FD034EDC3DBD}">
      <dsp:nvSpPr>
        <dsp:cNvPr id="0" name=""/>
        <dsp:cNvSpPr/>
      </dsp:nvSpPr>
      <dsp:spPr>
        <a:xfrm>
          <a:off x="1832628" y="1899109"/>
          <a:ext cx="241608" cy="241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C1896-0E35-4BE6-BEC9-5CA99BA5D367}">
      <dsp:nvSpPr>
        <dsp:cNvPr id="0" name=""/>
        <dsp:cNvSpPr/>
      </dsp:nvSpPr>
      <dsp:spPr>
        <a:xfrm>
          <a:off x="1953432" y="2019913"/>
          <a:ext cx="1233747" cy="174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24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3100" kern="1200"/>
        </a:p>
      </dsp:txBody>
      <dsp:txXfrm>
        <a:off x="1953432" y="2019913"/>
        <a:ext cx="1233747" cy="1747808"/>
      </dsp:txXfrm>
    </dsp:sp>
    <dsp:sp modelId="{6FEE8496-6666-4C82-81AF-0EE0546051C9}">
      <dsp:nvSpPr>
        <dsp:cNvPr id="0" name=""/>
        <dsp:cNvSpPr/>
      </dsp:nvSpPr>
      <dsp:spPr>
        <a:xfrm>
          <a:off x="3251437" y="1367698"/>
          <a:ext cx="334139" cy="334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C73A9-E622-462F-A22D-8D6FC070300D}">
      <dsp:nvSpPr>
        <dsp:cNvPr id="0" name=""/>
        <dsp:cNvSpPr/>
      </dsp:nvSpPr>
      <dsp:spPr>
        <a:xfrm>
          <a:off x="3418507" y="1534768"/>
          <a:ext cx="1233747" cy="2232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05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6500" kern="1200" dirty="0" smtClean="0">
            <a:solidFill>
              <a:schemeClr val="bg1"/>
            </a:solidFill>
          </a:endParaRP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6500" kern="1200" dirty="0" smtClean="0">
              <a:solidFill>
                <a:schemeClr val="bg1"/>
              </a:solidFill>
            </a:rPr>
            <a:t>p</a:t>
          </a:r>
          <a:endParaRPr lang="es-PE" sz="6500" kern="1200" dirty="0">
            <a:solidFill>
              <a:schemeClr val="bg1"/>
            </a:solidFill>
          </a:endParaRPr>
        </a:p>
      </dsp:txBody>
      <dsp:txXfrm>
        <a:off x="3418507" y="1534768"/>
        <a:ext cx="1233747" cy="2232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80A4F-3A19-469B-8164-E14EA2102324}">
      <dsp:nvSpPr>
        <dsp:cNvPr id="0" name=""/>
        <dsp:cNvSpPr/>
      </dsp:nvSpPr>
      <dsp:spPr>
        <a:xfrm>
          <a:off x="2336719" y="3767009"/>
          <a:ext cx="143203" cy="143203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88AFD-CB77-4853-9C92-7A70AD6468C9}">
      <dsp:nvSpPr>
        <dsp:cNvPr id="0" name=""/>
        <dsp:cNvSpPr/>
      </dsp:nvSpPr>
      <dsp:spPr>
        <a:xfrm>
          <a:off x="2066781" y="3896955"/>
          <a:ext cx="143203" cy="143203"/>
        </a:xfrm>
        <a:prstGeom prst="ellipse">
          <a:avLst/>
        </a:prstGeom>
        <a:solidFill>
          <a:schemeClr val="accent5">
            <a:shade val="80000"/>
            <a:hueOff val="18656"/>
            <a:satOff val="-203"/>
            <a:lumOff val="2325"/>
            <a:alphaOff val="0"/>
          </a:schemeClr>
        </a:solidFill>
        <a:ln w="25400" cap="flat" cmpd="sng" algn="ctr">
          <a:solidFill>
            <a:schemeClr val="accent5">
              <a:shade val="80000"/>
              <a:hueOff val="18656"/>
              <a:satOff val="-203"/>
              <a:lumOff val="23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F77E9-F9A9-41B2-B284-6E10DBB8E21A}">
      <dsp:nvSpPr>
        <dsp:cNvPr id="0" name=""/>
        <dsp:cNvSpPr/>
      </dsp:nvSpPr>
      <dsp:spPr>
        <a:xfrm>
          <a:off x="1783955" y="3999597"/>
          <a:ext cx="143203" cy="143203"/>
        </a:xfrm>
        <a:prstGeom prst="ellipse">
          <a:avLst/>
        </a:prstGeom>
        <a:solidFill>
          <a:schemeClr val="accent5">
            <a:shade val="80000"/>
            <a:hueOff val="37313"/>
            <a:satOff val="-407"/>
            <a:lumOff val="4651"/>
            <a:alphaOff val="0"/>
          </a:schemeClr>
        </a:solidFill>
        <a:ln w="25400" cap="flat" cmpd="sng" algn="ctr">
          <a:solidFill>
            <a:schemeClr val="accent5">
              <a:shade val="80000"/>
              <a:hueOff val="37313"/>
              <a:satOff val="-407"/>
              <a:lumOff val="46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0B81E-BDA3-40A3-A428-4A099BB8BA28}">
      <dsp:nvSpPr>
        <dsp:cNvPr id="0" name=""/>
        <dsp:cNvSpPr/>
      </dsp:nvSpPr>
      <dsp:spPr>
        <a:xfrm>
          <a:off x="3632709" y="2262773"/>
          <a:ext cx="143203" cy="143203"/>
        </a:xfrm>
        <a:prstGeom prst="ellipse">
          <a:avLst/>
        </a:prstGeom>
        <a:solidFill>
          <a:schemeClr val="accent5">
            <a:shade val="80000"/>
            <a:hueOff val="55969"/>
            <a:satOff val="-610"/>
            <a:lumOff val="6976"/>
            <a:alphaOff val="0"/>
          </a:schemeClr>
        </a:solidFill>
        <a:ln w="25400" cap="flat" cmpd="sng" algn="ctr">
          <a:solidFill>
            <a:schemeClr val="accent5">
              <a:shade val="80000"/>
              <a:hueOff val="55969"/>
              <a:satOff val="-610"/>
              <a:lumOff val="69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EDFAF-9969-4297-9B79-9200BDDEC276}">
      <dsp:nvSpPr>
        <dsp:cNvPr id="0" name=""/>
        <dsp:cNvSpPr/>
      </dsp:nvSpPr>
      <dsp:spPr>
        <a:xfrm>
          <a:off x="3523875" y="2527215"/>
          <a:ext cx="143203" cy="143203"/>
        </a:xfrm>
        <a:prstGeom prst="ellipse">
          <a:avLst/>
        </a:prstGeom>
        <a:solidFill>
          <a:schemeClr val="accent5">
            <a:shade val="80000"/>
            <a:hueOff val="74626"/>
            <a:satOff val="-814"/>
            <a:lumOff val="9301"/>
            <a:alphaOff val="0"/>
          </a:schemeClr>
        </a:solidFill>
        <a:ln w="25400" cap="flat" cmpd="sng" algn="ctr">
          <a:solidFill>
            <a:schemeClr val="accent5">
              <a:shade val="80000"/>
              <a:hueOff val="74626"/>
              <a:satOff val="-814"/>
              <a:lumOff val="9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6FC4C-199B-48AE-B553-EE3229AAE1CB}">
      <dsp:nvSpPr>
        <dsp:cNvPr id="0" name=""/>
        <dsp:cNvSpPr/>
      </dsp:nvSpPr>
      <dsp:spPr>
        <a:xfrm>
          <a:off x="3446545" y="272125"/>
          <a:ext cx="143203" cy="143203"/>
        </a:xfrm>
        <a:prstGeom prst="ellipse">
          <a:avLst/>
        </a:prstGeom>
        <a:solidFill>
          <a:schemeClr val="accent5">
            <a:shade val="80000"/>
            <a:hueOff val="93282"/>
            <a:satOff val="-1017"/>
            <a:lumOff val="11627"/>
            <a:alphaOff val="0"/>
          </a:schemeClr>
        </a:solidFill>
        <a:ln w="25400" cap="flat" cmpd="sng" algn="ctr">
          <a:solidFill>
            <a:schemeClr val="accent5">
              <a:shade val="80000"/>
              <a:hueOff val="93282"/>
              <a:satOff val="-1017"/>
              <a:lumOff val="11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B8F21-E421-433E-A509-B42983154683}">
      <dsp:nvSpPr>
        <dsp:cNvPr id="0" name=""/>
        <dsp:cNvSpPr/>
      </dsp:nvSpPr>
      <dsp:spPr>
        <a:xfrm>
          <a:off x="3645598" y="145718"/>
          <a:ext cx="143203" cy="143203"/>
        </a:xfrm>
        <a:prstGeom prst="ellipse">
          <a:avLst/>
        </a:prstGeom>
        <a:solidFill>
          <a:schemeClr val="accent5">
            <a:shade val="80000"/>
            <a:hueOff val="111939"/>
            <a:satOff val="-1221"/>
            <a:lumOff val="13952"/>
            <a:alphaOff val="0"/>
          </a:schemeClr>
        </a:solidFill>
        <a:ln w="25400" cap="flat" cmpd="sng" algn="ctr">
          <a:solidFill>
            <a:schemeClr val="accent5">
              <a:shade val="80000"/>
              <a:hueOff val="111939"/>
              <a:satOff val="-1221"/>
              <a:lumOff val="139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5FF75-8614-430F-BD38-883D68F0C622}">
      <dsp:nvSpPr>
        <dsp:cNvPr id="0" name=""/>
        <dsp:cNvSpPr/>
      </dsp:nvSpPr>
      <dsp:spPr>
        <a:xfrm>
          <a:off x="3844650" y="19312"/>
          <a:ext cx="143203" cy="143203"/>
        </a:xfrm>
        <a:prstGeom prst="ellipse">
          <a:avLst/>
        </a:prstGeom>
        <a:solidFill>
          <a:schemeClr val="accent5">
            <a:shade val="80000"/>
            <a:hueOff val="130595"/>
            <a:satOff val="-1424"/>
            <a:lumOff val="16278"/>
            <a:alphaOff val="0"/>
          </a:schemeClr>
        </a:solidFill>
        <a:ln w="25400" cap="flat" cmpd="sng" algn="ctr">
          <a:solidFill>
            <a:schemeClr val="accent5">
              <a:shade val="80000"/>
              <a:hueOff val="130595"/>
              <a:satOff val="-1424"/>
              <a:lumOff val="16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2BF7C-A99D-42DA-8FB6-7954D7CA0951}">
      <dsp:nvSpPr>
        <dsp:cNvPr id="0" name=""/>
        <dsp:cNvSpPr/>
      </dsp:nvSpPr>
      <dsp:spPr>
        <a:xfrm>
          <a:off x="4043703" y="145718"/>
          <a:ext cx="143203" cy="143203"/>
        </a:xfrm>
        <a:prstGeom prst="ellipse">
          <a:avLst/>
        </a:prstGeom>
        <a:solidFill>
          <a:schemeClr val="accent5">
            <a:shade val="80000"/>
            <a:hueOff val="149252"/>
            <a:satOff val="-1628"/>
            <a:lumOff val="18603"/>
            <a:alphaOff val="0"/>
          </a:schemeClr>
        </a:solidFill>
        <a:ln w="25400" cap="flat" cmpd="sng" algn="ctr">
          <a:solidFill>
            <a:schemeClr val="accent5">
              <a:shade val="80000"/>
              <a:hueOff val="149252"/>
              <a:satOff val="-1628"/>
              <a:lumOff val="18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26766-9D23-4ABE-92EF-705CC0DDB615}">
      <dsp:nvSpPr>
        <dsp:cNvPr id="0" name=""/>
        <dsp:cNvSpPr/>
      </dsp:nvSpPr>
      <dsp:spPr>
        <a:xfrm>
          <a:off x="4242755" y="272125"/>
          <a:ext cx="143203" cy="143203"/>
        </a:xfrm>
        <a:prstGeom prst="ellipse">
          <a:avLst/>
        </a:prstGeom>
        <a:solidFill>
          <a:schemeClr val="accent5">
            <a:shade val="80000"/>
            <a:hueOff val="167908"/>
            <a:satOff val="-1831"/>
            <a:lumOff val="20928"/>
            <a:alphaOff val="0"/>
          </a:schemeClr>
        </a:solidFill>
        <a:ln w="25400" cap="flat" cmpd="sng" algn="ctr">
          <a:solidFill>
            <a:schemeClr val="accent5">
              <a:shade val="80000"/>
              <a:hueOff val="167908"/>
              <a:satOff val="-1831"/>
              <a:lumOff val="20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F181B-ABCB-49D9-8104-E3DFA1D270F4}">
      <dsp:nvSpPr>
        <dsp:cNvPr id="0" name=""/>
        <dsp:cNvSpPr/>
      </dsp:nvSpPr>
      <dsp:spPr>
        <a:xfrm>
          <a:off x="3844650" y="285777"/>
          <a:ext cx="143203" cy="143203"/>
        </a:xfrm>
        <a:prstGeom prst="ellipse">
          <a:avLst/>
        </a:prstGeom>
        <a:solidFill>
          <a:schemeClr val="accent5">
            <a:shade val="80000"/>
            <a:hueOff val="186565"/>
            <a:satOff val="-2035"/>
            <a:lumOff val="23254"/>
            <a:alphaOff val="0"/>
          </a:schemeClr>
        </a:solidFill>
        <a:ln w="25400" cap="flat" cmpd="sng" algn="ctr">
          <a:solidFill>
            <a:schemeClr val="accent5">
              <a:shade val="80000"/>
              <a:hueOff val="186565"/>
              <a:satOff val="-2035"/>
              <a:lumOff val="23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E969A-2C78-435C-A018-2926D4ACA9A7}">
      <dsp:nvSpPr>
        <dsp:cNvPr id="0" name=""/>
        <dsp:cNvSpPr/>
      </dsp:nvSpPr>
      <dsp:spPr>
        <a:xfrm>
          <a:off x="3844650" y="552747"/>
          <a:ext cx="143203" cy="143203"/>
        </a:xfrm>
        <a:prstGeom prst="ellipse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423A3-B5E4-4EEB-A1A4-003953C58473}">
      <dsp:nvSpPr>
        <dsp:cNvPr id="0" name=""/>
        <dsp:cNvSpPr/>
      </dsp:nvSpPr>
      <dsp:spPr>
        <a:xfrm>
          <a:off x="1085839" y="4304292"/>
          <a:ext cx="3088895" cy="79492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816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altLang="es-PE" sz="1800" b="1" kern="1200" dirty="0" smtClean="0">
              <a:solidFill>
                <a:srgbClr val="FFFFFF"/>
              </a:solidFill>
              <a:latin typeface="Candara" pitchFamily="34" charset="0"/>
            </a:rPr>
            <a:t>Busca la provisión de un paquete de servicios </a:t>
          </a:r>
          <a:r>
            <a:rPr lang="es-PE" altLang="es-PE" sz="1800" kern="1200" dirty="0" smtClean="0">
              <a:solidFill>
                <a:srgbClr val="FFFFFF"/>
              </a:solidFill>
              <a:latin typeface="Candara" pitchFamily="34" charset="0"/>
            </a:rPr>
            <a:t>integrales</a:t>
          </a:r>
          <a:endParaRPr lang="es-PE" sz="1800" kern="1200" dirty="0"/>
        </a:p>
      </dsp:txBody>
      <dsp:txXfrm>
        <a:off x="1124644" y="4343097"/>
        <a:ext cx="3011285" cy="717316"/>
      </dsp:txXfrm>
    </dsp:sp>
    <dsp:sp modelId="{DEBB4234-ADE6-4B14-811A-DCD2E1B85EC1}">
      <dsp:nvSpPr>
        <dsp:cNvPr id="0" name=""/>
        <dsp:cNvSpPr/>
      </dsp:nvSpPr>
      <dsp:spPr>
        <a:xfrm>
          <a:off x="253971" y="3465266"/>
          <a:ext cx="1432033" cy="14319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22B44-455A-4A82-869D-921ED1009EB6}">
      <dsp:nvSpPr>
        <dsp:cNvPr id="0" name=""/>
        <dsp:cNvSpPr/>
      </dsp:nvSpPr>
      <dsp:spPr>
        <a:xfrm>
          <a:off x="3046189" y="3228827"/>
          <a:ext cx="3088895" cy="828214"/>
        </a:xfrm>
        <a:prstGeom prst="roundRect">
          <a:avLst/>
        </a:prstGeom>
        <a:solidFill>
          <a:schemeClr val="accent5">
            <a:shade val="80000"/>
            <a:hueOff val="102610"/>
            <a:satOff val="-1119"/>
            <a:lumOff val="127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816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latin typeface="Candara" panose="020E0502030303020204" pitchFamily="34" charset="0"/>
            </a:rPr>
            <a:t>Fortalece la </a:t>
          </a:r>
          <a:r>
            <a:rPr lang="es-PE" sz="1800" b="1" kern="1200" dirty="0" smtClean="0">
              <a:solidFill>
                <a:schemeClr val="bg1"/>
              </a:solidFill>
              <a:latin typeface="Candara" panose="020E0502030303020204" pitchFamily="34" charset="0"/>
            </a:rPr>
            <a:t>articulación intersectorial e intergubernamental</a:t>
          </a:r>
          <a:endParaRPr lang="es-PE" sz="1800" b="1" kern="1200" dirty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3086619" y="3269257"/>
        <a:ext cx="3008035" cy="747354"/>
      </dsp:txXfrm>
    </dsp:sp>
    <dsp:sp modelId="{3472E6E1-5DA5-4E72-843D-A9D87EF37446}">
      <dsp:nvSpPr>
        <dsp:cNvPr id="0" name=""/>
        <dsp:cNvSpPr/>
      </dsp:nvSpPr>
      <dsp:spPr>
        <a:xfrm>
          <a:off x="2216429" y="2416792"/>
          <a:ext cx="1432033" cy="143193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99E0C-498B-4D14-8FBF-B8A75E618A57}">
      <dsp:nvSpPr>
        <dsp:cNvPr id="0" name=""/>
        <dsp:cNvSpPr/>
      </dsp:nvSpPr>
      <dsp:spPr>
        <a:xfrm>
          <a:off x="3914053" y="1597678"/>
          <a:ext cx="3026322" cy="828214"/>
        </a:xfrm>
        <a:prstGeom prst="round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816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altLang="es-PE" sz="1800" b="1" kern="1200" dirty="0" smtClean="0">
              <a:solidFill>
                <a:srgbClr val="FFFFFF"/>
              </a:solidFill>
              <a:latin typeface="Candara" pitchFamily="34" charset="0"/>
            </a:rPr>
            <a:t>Cerrar </a:t>
          </a:r>
          <a:r>
            <a:rPr lang="es-PE" altLang="es-PE" sz="1800" kern="1200" dirty="0" smtClean="0">
              <a:solidFill>
                <a:srgbClr val="FFFFFF"/>
              </a:solidFill>
              <a:latin typeface="Candara" pitchFamily="34" charset="0"/>
            </a:rPr>
            <a:t>brechas en los principales </a:t>
          </a:r>
          <a:r>
            <a:rPr lang="es-PE" altLang="es-PE" sz="1800" b="1" kern="1200" dirty="0" smtClean="0">
              <a:solidFill>
                <a:srgbClr val="FFFFFF"/>
              </a:solidFill>
              <a:latin typeface="Candara" pitchFamily="34" charset="0"/>
            </a:rPr>
            <a:t>resultados</a:t>
          </a:r>
          <a:r>
            <a:rPr lang="es-PE" altLang="es-PE" sz="1800" kern="1200" dirty="0" smtClean="0">
              <a:solidFill>
                <a:srgbClr val="FFFFFF"/>
              </a:solidFill>
              <a:latin typeface="Candara" pitchFamily="34" charset="0"/>
            </a:rPr>
            <a:t> vinculados al </a:t>
          </a:r>
          <a:r>
            <a:rPr lang="es-PE" altLang="es-PE" sz="1800" b="1" kern="1200" dirty="0" smtClean="0">
              <a:solidFill>
                <a:srgbClr val="FFFFFF"/>
              </a:solidFill>
              <a:latin typeface="Candara" pitchFamily="34" charset="0"/>
            </a:rPr>
            <a:t>DIT </a:t>
          </a:r>
          <a:endParaRPr lang="es-PE" sz="1800" kern="1200" dirty="0"/>
        </a:p>
      </dsp:txBody>
      <dsp:txXfrm>
        <a:off x="3954483" y="1638108"/>
        <a:ext cx="2945462" cy="747354"/>
      </dsp:txXfrm>
    </dsp:sp>
    <dsp:sp modelId="{634C45DC-855D-4821-87C1-23F313713382}">
      <dsp:nvSpPr>
        <dsp:cNvPr id="0" name=""/>
        <dsp:cNvSpPr/>
      </dsp:nvSpPr>
      <dsp:spPr>
        <a:xfrm>
          <a:off x="3128634" y="785643"/>
          <a:ext cx="1432033" cy="143193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3AD30-DDE5-4326-A6D8-BA27D5FA1DBF}">
      <dsp:nvSpPr>
        <dsp:cNvPr id="0" name=""/>
        <dsp:cNvSpPr/>
      </dsp:nvSpPr>
      <dsp:spPr>
        <a:xfrm>
          <a:off x="1101426" y="1571348"/>
          <a:ext cx="391705" cy="373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852" y="0"/>
              </a:lnTo>
              <a:lnTo>
                <a:pt x="195852" y="373195"/>
              </a:lnTo>
              <a:lnTo>
                <a:pt x="391705" y="373195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83753" y="1744419"/>
        <a:ext cx="27051" cy="27051"/>
      </dsp:txXfrm>
    </dsp:sp>
    <dsp:sp modelId="{9CC25EC0-07BA-4F36-9AE8-41D45BA85E05}">
      <dsp:nvSpPr>
        <dsp:cNvPr id="0" name=""/>
        <dsp:cNvSpPr/>
      </dsp:nvSpPr>
      <dsp:spPr>
        <a:xfrm>
          <a:off x="1101426" y="1198152"/>
          <a:ext cx="391705" cy="373195"/>
        </a:xfrm>
        <a:custGeom>
          <a:avLst/>
          <a:gdLst/>
          <a:ahLst/>
          <a:cxnLst/>
          <a:rect l="0" t="0" r="0" b="0"/>
          <a:pathLst>
            <a:path>
              <a:moveTo>
                <a:pt x="0" y="373195"/>
              </a:moveTo>
              <a:lnTo>
                <a:pt x="195852" y="373195"/>
              </a:lnTo>
              <a:lnTo>
                <a:pt x="195852" y="0"/>
              </a:lnTo>
              <a:lnTo>
                <a:pt x="391705" y="0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83753" y="1371224"/>
        <a:ext cx="27051" cy="27051"/>
      </dsp:txXfrm>
    </dsp:sp>
    <dsp:sp modelId="{5E11CD2F-5820-449E-BE36-15A26AD6C060}">
      <dsp:nvSpPr>
        <dsp:cNvPr id="0" name=""/>
        <dsp:cNvSpPr/>
      </dsp:nvSpPr>
      <dsp:spPr>
        <a:xfrm rot="16200000">
          <a:off x="-768477" y="1272791"/>
          <a:ext cx="3142696" cy="59711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>
              <a:latin typeface="Candara" panose="020E0502030303020204" pitchFamily="34" charset="0"/>
            </a:rPr>
            <a:t>2DA Fase – S/.140MM</a:t>
          </a:r>
          <a:endParaRPr lang="es-PE" sz="2700" kern="1200" dirty="0">
            <a:latin typeface="Candara" panose="020E0502030303020204" pitchFamily="34" charset="0"/>
          </a:endParaRPr>
        </a:p>
      </dsp:txBody>
      <dsp:txXfrm>
        <a:off x="-768477" y="1272791"/>
        <a:ext cx="3142696" cy="597112"/>
      </dsp:txXfrm>
    </dsp:sp>
    <dsp:sp modelId="{7B2BE38E-BC7A-48BB-B430-8DFEB8D8F123}">
      <dsp:nvSpPr>
        <dsp:cNvPr id="0" name=""/>
        <dsp:cNvSpPr/>
      </dsp:nvSpPr>
      <dsp:spPr>
        <a:xfrm>
          <a:off x="1493131" y="899596"/>
          <a:ext cx="1958528" cy="597112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2014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70 MM </a:t>
          </a:r>
          <a:endParaRPr lang="es-PE" sz="1700" kern="1200" dirty="0">
            <a:latin typeface="Candara" panose="020E0502030303020204" pitchFamily="34" charset="0"/>
          </a:endParaRPr>
        </a:p>
      </dsp:txBody>
      <dsp:txXfrm>
        <a:off x="1493131" y="899596"/>
        <a:ext cx="1958528" cy="597112"/>
      </dsp:txXfrm>
    </dsp:sp>
    <dsp:sp modelId="{E6EF4773-64E0-49C8-B731-7FDDB28B37E8}">
      <dsp:nvSpPr>
        <dsp:cNvPr id="0" name=""/>
        <dsp:cNvSpPr/>
      </dsp:nvSpPr>
      <dsp:spPr>
        <a:xfrm>
          <a:off x="1493131" y="1645987"/>
          <a:ext cx="1958528" cy="597112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2015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70 MM</a:t>
          </a:r>
          <a:endParaRPr lang="es-PE" sz="1700" kern="1200" dirty="0">
            <a:latin typeface="Candara" panose="020E0502030303020204" pitchFamily="34" charset="0"/>
          </a:endParaRPr>
        </a:p>
      </dsp:txBody>
      <dsp:txXfrm>
        <a:off x="1493131" y="1645987"/>
        <a:ext cx="1958528" cy="597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3AD30-DDE5-4326-A6D8-BA27D5FA1DBF}">
      <dsp:nvSpPr>
        <dsp:cNvPr id="0" name=""/>
        <dsp:cNvSpPr/>
      </dsp:nvSpPr>
      <dsp:spPr>
        <a:xfrm>
          <a:off x="1101426" y="1571348"/>
          <a:ext cx="391705" cy="373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852" y="0"/>
              </a:lnTo>
              <a:lnTo>
                <a:pt x="195852" y="373195"/>
              </a:lnTo>
              <a:lnTo>
                <a:pt x="391705" y="37319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83753" y="1744419"/>
        <a:ext cx="27051" cy="27051"/>
      </dsp:txXfrm>
    </dsp:sp>
    <dsp:sp modelId="{9CC25EC0-07BA-4F36-9AE8-41D45BA85E05}">
      <dsp:nvSpPr>
        <dsp:cNvPr id="0" name=""/>
        <dsp:cNvSpPr/>
      </dsp:nvSpPr>
      <dsp:spPr>
        <a:xfrm>
          <a:off x="1101426" y="1198152"/>
          <a:ext cx="391705" cy="373195"/>
        </a:xfrm>
        <a:custGeom>
          <a:avLst/>
          <a:gdLst/>
          <a:ahLst/>
          <a:cxnLst/>
          <a:rect l="0" t="0" r="0" b="0"/>
          <a:pathLst>
            <a:path>
              <a:moveTo>
                <a:pt x="0" y="373195"/>
              </a:moveTo>
              <a:lnTo>
                <a:pt x="195852" y="373195"/>
              </a:lnTo>
              <a:lnTo>
                <a:pt x="195852" y="0"/>
              </a:lnTo>
              <a:lnTo>
                <a:pt x="39170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83753" y="1371224"/>
        <a:ext cx="27051" cy="27051"/>
      </dsp:txXfrm>
    </dsp:sp>
    <dsp:sp modelId="{5E11CD2F-5820-449E-BE36-15A26AD6C060}">
      <dsp:nvSpPr>
        <dsp:cNvPr id="0" name=""/>
        <dsp:cNvSpPr/>
      </dsp:nvSpPr>
      <dsp:spPr>
        <a:xfrm rot="16200000">
          <a:off x="-768477" y="1272791"/>
          <a:ext cx="3142696" cy="597112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>
              <a:latin typeface="Candara" panose="020E0502030303020204" pitchFamily="34" charset="0"/>
            </a:rPr>
            <a:t>1era fase – S/.200 MM</a:t>
          </a:r>
          <a:endParaRPr lang="es-PE" sz="2600" kern="1200" dirty="0">
            <a:latin typeface="Candara" panose="020E0502030303020204" pitchFamily="34" charset="0"/>
          </a:endParaRPr>
        </a:p>
      </dsp:txBody>
      <dsp:txXfrm>
        <a:off x="-768477" y="1272791"/>
        <a:ext cx="3142696" cy="597112"/>
      </dsp:txXfrm>
    </dsp:sp>
    <dsp:sp modelId="{7B2BE38E-BC7A-48BB-B430-8DFEB8D8F123}">
      <dsp:nvSpPr>
        <dsp:cNvPr id="0" name=""/>
        <dsp:cNvSpPr/>
      </dsp:nvSpPr>
      <dsp:spPr>
        <a:xfrm>
          <a:off x="1493131" y="899596"/>
          <a:ext cx="1958528" cy="59711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2014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100 MM </a:t>
          </a:r>
          <a:endParaRPr lang="es-PE" sz="1700" kern="1200" dirty="0">
            <a:latin typeface="Candara" panose="020E0502030303020204" pitchFamily="34" charset="0"/>
          </a:endParaRPr>
        </a:p>
      </dsp:txBody>
      <dsp:txXfrm>
        <a:off x="1493131" y="899596"/>
        <a:ext cx="1958528" cy="597112"/>
      </dsp:txXfrm>
    </dsp:sp>
    <dsp:sp modelId="{E6EF4773-64E0-49C8-B731-7FDDB28B37E8}">
      <dsp:nvSpPr>
        <dsp:cNvPr id="0" name=""/>
        <dsp:cNvSpPr/>
      </dsp:nvSpPr>
      <dsp:spPr>
        <a:xfrm>
          <a:off x="1493131" y="1645987"/>
          <a:ext cx="1958528" cy="597112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2015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100 MM</a:t>
          </a:r>
          <a:endParaRPr lang="es-PE" sz="1700" b="1" kern="1200" dirty="0">
            <a:latin typeface="Candara" panose="020E0502030303020204" pitchFamily="34" charset="0"/>
          </a:endParaRPr>
        </a:p>
      </dsp:txBody>
      <dsp:txXfrm>
        <a:off x="1493131" y="1645987"/>
        <a:ext cx="1958528" cy="597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25EC0-07BA-4F36-9AE8-41D45BA85E05}">
      <dsp:nvSpPr>
        <dsp:cNvPr id="0" name=""/>
        <dsp:cNvSpPr/>
      </dsp:nvSpPr>
      <dsp:spPr>
        <a:xfrm>
          <a:off x="1101425" y="1525627"/>
          <a:ext cx="3917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705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>
            <a:latin typeface="Candara" panose="020E0502030303020204" pitchFamily="34" charset="0"/>
          </a:endParaRPr>
        </a:p>
      </dsp:txBody>
      <dsp:txXfrm>
        <a:off x="1287485" y="1561555"/>
        <a:ext cx="19585" cy="19585"/>
      </dsp:txXfrm>
    </dsp:sp>
    <dsp:sp modelId="{5E11CD2F-5820-449E-BE36-15A26AD6C060}">
      <dsp:nvSpPr>
        <dsp:cNvPr id="0" name=""/>
        <dsp:cNvSpPr/>
      </dsp:nvSpPr>
      <dsp:spPr>
        <a:xfrm rot="16200000">
          <a:off x="-768478" y="1272791"/>
          <a:ext cx="3142696" cy="59711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>
              <a:latin typeface="Candara" panose="020E0502030303020204" pitchFamily="34" charset="0"/>
            </a:rPr>
            <a:t>3era fase – S/.90 MM</a:t>
          </a:r>
          <a:endParaRPr lang="es-PE" sz="2700" kern="1200" dirty="0">
            <a:latin typeface="Candara" panose="020E0502030303020204" pitchFamily="34" charset="0"/>
          </a:endParaRPr>
        </a:p>
      </dsp:txBody>
      <dsp:txXfrm>
        <a:off x="-768478" y="1272791"/>
        <a:ext cx="3142696" cy="597112"/>
      </dsp:txXfrm>
    </dsp:sp>
    <dsp:sp modelId="{7B2BE38E-BC7A-48BB-B430-8DFEB8D8F123}">
      <dsp:nvSpPr>
        <dsp:cNvPr id="0" name=""/>
        <dsp:cNvSpPr/>
      </dsp:nvSpPr>
      <dsp:spPr>
        <a:xfrm>
          <a:off x="1493131" y="1272791"/>
          <a:ext cx="1958528" cy="59711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ndara" panose="020E0502030303020204" pitchFamily="34" charset="0"/>
            </a:rPr>
            <a:t>2014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latin typeface="Candara" panose="020E0502030303020204" pitchFamily="34" charset="0"/>
            </a:rPr>
            <a:t>900 MM </a:t>
          </a:r>
          <a:endParaRPr lang="es-PE" sz="1700" kern="1200" dirty="0">
            <a:latin typeface="Candara" panose="020E0502030303020204" pitchFamily="34" charset="0"/>
          </a:endParaRPr>
        </a:p>
      </dsp:txBody>
      <dsp:txXfrm>
        <a:off x="1493131" y="1272791"/>
        <a:ext cx="1958528" cy="5971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B6431-8DE8-4E4C-918A-E7D696C59D1C}">
      <dsp:nvSpPr>
        <dsp:cNvPr id="0" name=""/>
        <dsp:cNvSpPr/>
      </dsp:nvSpPr>
      <dsp:spPr>
        <a:xfrm>
          <a:off x="0" y="0"/>
          <a:ext cx="3503686" cy="375074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PE" sz="3200" b="1" kern="1200" dirty="0" smtClean="0">
              <a:latin typeface="Candara" panose="020E0502030303020204" pitchFamily="34" charset="0"/>
            </a:rPr>
            <a:t>Paquete 3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PE" sz="2000" i="1" kern="1200" dirty="0" smtClean="0">
              <a:latin typeface="Candara" panose="020E0502030303020204" pitchFamily="34" charset="0"/>
            </a:rPr>
            <a:t>Entre 3 y 5 años</a:t>
          </a:r>
          <a:endParaRPr lang="es-ES_tradnl" sz="2000" i="1" kern="1200" dirty="0">
            <a:latin typeface="Candara" panose="020E0502030303020204" pitchFamily="34" charset="0"/>
          </a:endParaRPr>
        </a:p>
      </dsp:txBody>
      <dsp:txXfrm>
        <a:off x="0" y="0"/>
        <a:ext cx="3503686" cy="1125223"/>
      </dsp:txXfrm>
    </dsp:sp>
    <dsp:sp modelId="{07249A15-2858-4A49-B9AA-91432B266319}">
      <dsp:nvSpPr>
        <dsp:cNvPr id="0" name=""/>
        <dsp:cNvSpPr/>
      </dsp:nvSpPr>
      <dsp:spPr>
        <a:xfrm>
          <a:off x="513163" y="1261933"/>
          <a:ext cx="2477358" cy="2164563"/>
        </a:xfrm>
        <a:prstGeom prst="roundRect">
          <a:avLst>
            <a:gd name="adj" fmla="val 10000"/>
          </a:avLst>
        </a:prstGeom>
        <a:solidFill>
          <a:srgbClr val="8CAF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solidFill>
                <a:schemeClr val="bg1"/>
              </a:solidFill>
              <a:latin typeface="Candara" panose="020E0502030303020204" pitchFamily="34" charset="0"/>
            </a:rPr>
            <a:t>Educación inicial</a:t>
          </a:r>
        </a:p>
      </dsp:txBody>
      <dsp:txXfrm>
        <a:off x="576561" y="1325331"/>
        <a:ext cx="2350562" cy="20377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C664-9A47-4820-A6BD-06D2B725D030}">
      <dsp:nvSpPr>
        <dsp:cNvPr id="0" name=""/>
        <dsp:cNvSpPr/>
      </dsp:nvSpPr>
      <dsp:spPr>
        <a:xfrm>
          <a:off x="0" y="0"/>
          <a:ext cx="3556000" cy="371101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PE" sz="32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Paquete 1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PE" sz="20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Antes del parto</a:t>
          </a:r>
          <a:endParaRPr lang="es-PE" sz="2000" i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0" y="0"/>
        <a:ext cx="3556000" cy="1113305"/>
      </dsp:txXfrm>
    </dsp:sp>
    <dsp:sp modelId="{D92B26E9-F8D2-4651-BEDE-8CBD36E19AC3}">
      <dsp:nvSpPr>
        <dsp:cNvPr id="0" name=""/>
        <dsp:cNvSpPr/>
      </dsp:nvSpPr>
      <dsp:spPr>
        <a:xfrm>
          <a:off x="355599" y="1027954"/>
          <a:ext cx="2844800" cy="729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solidFill>
                <a:schemeClr val="bg1"/>
              </a:solidFill>
              <a:latin typeface="Candara" panose="020E0502030303020204" pitchFamily="34" charset="0"/>
            </a:rPr>
            <a:t>4 exámenes auxiliares en el primer trimestre </a:t>
          </a:r>
        </a:p>
      </dsp:txBody>
      <dsp:txXfrm>
        <a:off x="376953" y="1049308"/>
        <a:ext cx="2802092" cy="686358"/>
      </dsp:txXfrm>
    </dsp:sp>
    <dsp:sp modelId="{412870EF-21DB-4C55-B39F-D516AA3F8F2E}">
      <dsp:nvSpPr>
        <dsp:cNvPr id="0" name=""/>
        <dsp:cNvSpPr/>
      </dsp:nvSpPr>
      <dsp:spPr>
        <a:xfrm>
          <a:off x="355599" y="1837089"/>
          <a:ext cx="2844800" cy="729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smtClean="0">
              <a:solidFill>
                <a:schemeClr val="bg1"/>
              </a:solidFill>
              <a:latin typeface="Candara" panose="020E0502030303020204" pitchFamily="34" charset="0"/>
            </a:rPr>
            <a:t>Atenciones prenatales</a:t>
          </a:r>
          <a:endParaRPr lang="es-PE" sz="1800" kern="1200" dirty="0" smtClean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376953" y="1858443"/>
        <a:ext cx="2802092" cy="686358"/>
      </dsp:txXfrm>
    </dsp:sp>
    <dsp:sp modelId="{1FC4BC16-81BC-4385-963B-A7E4EA450032}">
      <dsp:nvSpPr>
        <dsp:cNvPr id="0" name=""/>
        <dsp:cNvSpPr/>
      </dsp:nvSpPr>
      <dsp:spPr>
        <a:xfrm>
          <a:off x="355599" y="2656906"/>
          <a:ext cx="2844800" cy="729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solidFill>
                <a:schemeClr val="bg1"/>
              </a:solidFill>
              <a:latin typeface="Candara" panose="020E0502030303020204" pitchFamily="34" charset="0"/>
            </a:rPr>
            <a:t>Suplemento de hierro y ácido fólico</a:t>
          </a:r>
        </a:p>
      </dsp:txBody>
      <dsp:txXfrm>
        <a:off x="376953" y="2678260"/>
        <a:ext cx="2802092" cy="686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72" cy="498823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7395" y="0"/>
            <a:ext cx="2949772" cy="498823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86C63C-D687-46F4-8341-5310F057611D}" type="datetimeFigureOut">
              <a:rPr lang="es-PE"/>
              <a:pPr>
                <a:defRPr/>
              </a:pPr>
              <a:t>11/06/2015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2104"/>
            <a:ext cx="2949772" cy="498821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7395" y="9442104"/>
            <a:ext cx="2949772" cy="498821"/>
          </a:xfrm>
          <a:prstGeom prst="rect">
            <a:avLst/>
          </a:prstGeom>
        </p:spPr>
        <p:txBody>
          <a:bodyPr vert="horz" wrap="square" lIns="93132" tIns="46566" rIns="93132" bIns="465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4B9F4E-039A-40FD-AFF4-7B4207CB5F81}" type="slidenum">
              <a:rPr lang="es-PE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011540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72" cy="498823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7395" y="0"/>
            <a:ext cx="2949772" cy="498823"/>
          </a:xfrm>
          <a:prstGeom prst="rect">
            <a:avLst/>
          </a:prstGeom>
        </p:spPr>
        <p:txBody>
          <a:bodyPr vert="horz" wrap="square" lIns="93132" tIns="46566" rIns="93132" bIns="465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B89FB4B-057A-4406-9808-6A79ECB8CB2C}" type="datetimeFigureOut">
              <a:rPr lang="es-MX" altLang="es-PE"/>
              <a:pPr>
                <a:defRPr/>
              </a:pPr>
              <a:t>11/06/2015</a:t>
            </a:fld>
            <a:endParaRPr lang="es-MX" alt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pPr lv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717" y="4784817"/>
            <a:ext cx="5447355" cy="3913089"/>
          </a:xfrm>
          <a:prstGeom prst="rect">
            <a:avLst/>
          </a:prstGeom>
        </p:spPr>
        <p:txBody>
          <a:bodyPr vert="horz" wrap="square" lIns="93132" tIns="46566" rIns="93132" bIns="46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noProof="0" smtClean="0"/>
              <a:t>Haga clic para modificar el estilo de texto del patrón</a:t>
            </a:r>
          </a:p>
          <a:p>
            <a:pPr lvl="1"/>
            <a:r>
              <a:rPr lang="es-ES" altLang="es-PE" noProof="0" smtClean="0"/>
              <a:t>Segundo nivel</a:t>
            </a:r>
          </a:p>
          <a:p>
            <a:pPr lvl="2"/>
            <a:r>
              <a:rPr lang="es-ES" altLang="es-PE" noProof="0" smtClean="0"/>
              <a:t>Tercer nivel</a:t>
            </a:r>
          </a:p>
          <a:p>
            <a:pPr lvl="3"/>
            <a:r>
              <a:rPr lang="es-ES" altLang="es-PE" noProof="0" smtClean="0"/>
              <a:t>Cuarto nivel</a:t>
            </a:r>
          </a:p>
          <a:p>
            <a:pPr lvl="4"/>
            <a:r>
              <a:rPr lang="es-ES" altLang="es-PE" noProof="0" smtClean="0"/>
              <a:t>Quinto nivel</a:t>
            </a:r>
            <a:endParaRPr lang="es-MX" altLang="es-PE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2104"/>
            <a:ext cx="2949772" cy="498821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7395" y="9442104"/>
            <a:ext cx="2949772" cy="498821"/>
          </a:xfrm>
          <a:prstGeom prst="rect">
            <a:avLst/>
          </a:prstGeom>
        </p:spPr>
        <p:txBody>
          <a:bodyPr vert="horz" wrap="square" lIns="93132" tIns="46566" rIns="93132" bIns="465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fld id="{57FEDF36-FBE6-45DB-91E1-B90DB4FD762F}" type="slidenum">
              <a:rPr lang="es-MX" altLang="es-PE"/>
              <a:pPr/>
              <a:t>‹Nº›</a:t>
            </a:fld>
            <a:endParaRPr lang="es-MX" altLang="es-PE"/>
          </a:p>
        </p:txBody>
      </p:sp>
    </p:spTree>
    <p:extLst>
      <p:ext uri="{BB962C8B-B14F-4D97-AF65-F5344CB8AC3E}">
        <p14:creationId xmlns:p14="http://schemas.microsoft.com/office/powerpoint/2010/main" xmlns="" val="375912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s-ES" altLang="es-PE" dirty="0" smtClean="0">
              <a:ea typeface="ＭＳ Ｐゴシック" pitchFamily="34" charset="-128"/>
            </a:endParaRPr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DF7F14-7AC4-42C4-883A-70DDDF09D483}" type="slidenum">
              <a:rPr lang="es-PE" altLang="es-PE">
                <a:solidFill>
                  <a:srgbClr val="000000"/>
                </a:solidFill>
              </a:rPr>
              <a:pPr/>
              <a:t>1</a:t>
            </a:fld>
            <a:endParaRPr lang="es-PE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324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PE" altLang="es-PE" sz="100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F08521-D131-4F29-915F-164A9F9CF595}" type="slidenum">
              <a:rPr lang="es-MX" altLang="es-PE"/>
              <a:pPr/>
              <a:t>14</a:t>
            </a:fld>
            <a:endParaRPr lang="es-MX" altLang="es-PE"/>
          </a:p>
        </p:txBody>
      </p:sp>
    </p:spTree>
    <p:extLst>
      <p:ext uri="{BB962C8B-B14F-4D97-AF65-F5344CB8AC3E}">
        <p14:creationId xmlns:p14="http://schemas.microsoft.com/office/powerpoint/2010/main" xmlns="" val="289160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9713" y="782638"/>
            <a:ext cx="6967538" cy="3919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COMISIÓN MULTISECTORIAL DIT 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constituida mediante RS N° 413-2013-PCM</a:t>
            </a:r>
            <a:endParaRPr lang="es-PE" altLang="es-PE" sz="1000" b="1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endParaRPr lang="es-PE" altLang="es-PE" sz="1000" b="1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Conformada por 10 Ministros de Estado: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defTabSz="622300">
              <a:spcBef>
                <a:spcPct val="0"/>
              </a:spcBef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Desarrollo e Inclusión Social, Economía y Finanzas, Educación, Salud, Mujer y Poblaciones Vulnerables, Vivienda, Construcción y Saneamiento, Justicia y Derechos Humanos, Trabajo y Promoción del Empleo, Energía y Minas, Cultura.</a:t>
            </a:r>
          </a:p>
          <a:p>
            <a:pPr defTabSz="622300">
              <a:spcBef>
                <a:spcPct val="0"/>
              </a:spcBef>
            </a:pPr>
            <a:endParaRPr lang="es-PE" altLang="es-PE" sz="100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Aft>
                <a:spcPct val="35000"/>
              </a:spcAft>
            </a:pP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Objetivos:</a:t>
            </a:r>
          </a:p>
          <a:p>
            <a:pPr defTabSz="622300">
              <a:spcAft>
                <a:spcPct val="35000"/>
              </a:spcAft>
              <a:buFontTx/>
              <a:buAutoNum type="arabicPeriod"/>
            </a:pP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Elaborar la propuesta de </a:t>
            </a: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Lineamientos para la gestión articulada intersectorial e intergubernamental para promover el Desarrollo Infantil Temprano.</a:t>
            </a:r>
          </a:p>
          <a:p>
            <a:pPr defTabSz="622300">
              <a:spcAft>
                <a:spcPct val="35000"/>
              </a:spcAft>
              <a:buFontTx/>
              <a:buAutoNum type="arabicPeriod"/>
            </a:pP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Elaborar el </a:t>
            </a: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 de acciones integradas </a:t>
            </a: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2014-2016</a:t>
            </a:r>
          </a:p>
          <a:p>
            <a:pPr defTabSz="622300">
              <a:spcAft>
                <a:spcPct val="35000"/>
              </a:spcAft>
            </a:pP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 un plazo de 90 días.</a:t>
            </a:r>
          </a:p>
          <a:p>
            <a:pPr defTabSz="622300">
              <a:spcAft>
                <a:spcPct val="35000"/>
              </a:spcAft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Trabajando en </a:t>
            </a: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5 subgrupos de trabajo 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conformados por especialistas designados en función a su especialidad e interés temático: (i) DESARROLLO Y APRENDIZAJE; (ii) SALUD; (iii) PROTECCIÓN; (iv) ENTORNO; (iv) PLAN DE TRABAJO* (Aglomera el trabajo de todos los subgrupos)</a:t>
            </a:r>
          </a:p>
          <a:p>
            <a:pPr defTabSz="622300">
              <a:spcAft>
                <a:spcPct val="35000"/>
              </a:spcAft>
            </a:pPr>
            <a:endParaRPr lang="es-PE" altLang="es-PE" sz="100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Aft>
                <a:spcPct val="35000"/>
              </a:spcAft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Primer gran logro: Visión Consensuada</a:t>
            </a: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9CD48F-96A8-41E8-BEBD-B428E300C0D4}" type="slidenum">
              <a:rPr lang="es-PE" altLang="es-PE" smtClean="0">
                <a:latin typeface="Calibri" panose="020F0502020204030204" pitchFamily="34" charset="0"/>
              </a:rPr>
              <a:pPr/>
              <a:t>15</a:t>
            </a:fld>
            <a:endParaRPr lang="es-PE" altLang="es-P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110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9713" y="782638"/>
            <a:ext cx="6967538" cy="3919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COMISIÓN MULTISECTORIAL DIT 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constituida mediante RS N° 413-2013-PCM</a:t>
            </a:r>
            <a:endParaRPr lang="es-PE" altLang="es-PE" sz="1000" b="1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endParaRPr lang="es-PE" altLang="es-PE" sz="1000" b="1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Conformada por 10 Ministros de Estado: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defTabSz="622300">
              <a:spcBef>
                <a:spcPct val="0"/>
              </a:spcBef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Desarrollo e Inclusión Social, Economía y Finanzas, Educación, Salud, Mujer y Poblaciones Vulnerables, Vivienda, Construcción y Saneamiento, Justicia y Derechos Humanos, Trabajo y Promoción del Empleo, Energía y Minas, Cultura.</a:t>
            </a:r>
          </a:p>
          <a:p>
            <a:pPr defTabSz="622300">
              <a:spcBef>
                <a:spcPct val="0"/>
              </a:spcBef>
            </a:pPr>
            <a:endParaRPr lang="es-PE" altLang="es-PE" sz="100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Aft>
                <a:spcPct val="35000"/>
              </a:spcAft>
            </a:pP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Objetivos:</a:t>
            </a:r>
          </a:p>
          <a:p>
            <a:pPr defTabSz="622300">
              <a:spcAft>
                <a:spcPct val="35000"/>
              </a:spcAft>
              <a:buFontTx/>
              <a:buAutoNum type="arabicPeriod"/>
            </a:pP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Elaborar la propuesta de </a:t>
            </a: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Lineamientos para la gestión articulada intersectorial e intergubernamental para promover el Desarrollo Infantil Temprano.</a:t>
            </a:r>
          </a:p>
          <a:p>
            <a:pPr defTabSz="622300">
              <a:spcAft>
                <a:spcPct val="35000"/>
              </a:spcAft>
              <a:buFontTx/>
              <a:buAutoNum type="arabicPeriod"/>
            </a:pP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Elaborar el </a:t>
            </a: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 de acciones integradas </a:t>
            </a: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2014-2016</a:t>
            </a:r>
          </a:p>
          <a:p>
            <a:pPr defTabSz="622300">
              <a:spcAft>
                <a:spcPct val="35000"/>
              </a:spcAft>
            </a:pP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 un plazo de 90 días.</a:t>
            </a:r>
          </a:p>
          <a:p>
            <a:pPr defTabSz="622300">
              <a:spcAft>
                <a:spcPct val="35000"/>
              </a:spcAft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Trabajando en </a:t>
            </a: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5 subgrupos de trabajo 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conformados por especialistas designados en función a su especialidad e interés temático: (i) DESARROLLO Y APRENDIZAJE; (ii) SALUD; (iii) PROTECCIÓN; (iv) ENTORNO; (iv) PLAN DE TRABAJO* (Aglomera el trabajo de todos los subgrupos)</a:t>
            </a:r>
          </a:p>
          <a:p>
            <a:pPr defTabSz="622300">
              <a:spcAft>
                <a:spcPct val="35000"/>
              </a:spcAft>
            </a:pPr>
            <a:endParaRPr lang="es-PE" altLang="es-PE" sz="100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Aft>
                <a:spcPct val="35000"/>
              </a:spcAft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Primer gran logro: Visión Consensuada</a:t>
            </a: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7CBB8F-FEA3-489C-8047-7F3147EF0C71}" type="slidenum">
              <a:rPr lang="es-PE" altLang="es-PE" smtClean="0">
                <a:latin typeface="Calibri" panose="020F0502020204030204" pitchFamily="34" charset="0"/>
              </a:rPr>
              <a:pPr/>
              <a:t>16</a:t>
            </a:fld>
            <a:endParaRPr lang="es-PE" altLang="es-P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599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9713" y="782638"/>
            <a:ext cx="6967538" cy="3919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COMISIÓN MULTISECTORIAL DIT 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constituida mediante RS N° 413-2013-PCM</a:t>
            </a:r>
            <a:endParaRPr lang="es-PE" altLang="es-PE" sz="1000" b="1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endParaRPr lang="es-PE" altLang="es-PE" sz="1000" b="1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Conformada por 10 Ministros de Estado: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defTabSz="622300">
              <a:spcBef>
                <a:spcPct val="0"/>
              </a:spcBef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Desarrollo e Inclusión Social, Economía y Finanzas, Educación, Salud, Mujer y Poblaciones Vulnerables, Vivienda, Construcción y Saneamiento, Justicia y Derechos Humanos, Trabajo y Promoción del Empleo, Energía y Minas, Cultura.</a:t>
            </a:r>
          </a:p>
          <a:p>
            <a:pPr defTabSz="622300">
              <a:spcBef>
                <a:spcPct val="0"/>
              </a:spcBef>
            </a:pPr>
            <a:endParaRPr lang="es-PE" altLang="es-PE" sz="100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Aft>
                <a:spcPct val="35000"/>
              </a:spcAft>
            </a:pP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Objetivos:</a:t>
            </a:r>
          </a:p>
          <a:p>
            <a:pPr defTabSz="622300">
              <a:spcAft>
                <a:spcPct val="35000"/>
              </a:spcAft>
              <a:buFontTx/>
              <a:buAutoNum type="arabicPeriod"/>
            </a:pP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Elaborar la propuesta de </a:t>
            </a: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Lineamientos para la gestión articulada intersectorial e intergubernamental para promover el Desarrollo Infantil Temprano.</a:t>
            </a:r>
          </a:p>
          <a:p>
            <a:pPr defTabSz="622300">
              <a:spcAft>
                <a:spcPct val="35000"/>
              </a:spcAft>
              <a:buFontTx/>
              <a:buAutoNum type="arabicPeriod"/>
            </a:pP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Elaborar el </a:t>
            </a: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 de acciones integradas </a:t>
            </a: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2014-2016</a:t>
            </a:r>
          </a:p>
          <a:p>
            <a:pPr defTabSz="622300">
              <a:spcAft>
                <a:spcPct val="35000"/>
              </a:spcAft>
            </a:pP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 un plazo de 90 días.</a:t>
            </a:r>
          </a:p>
          <a:p>
            <a:pPr defTabSz="622300">
              <a:spcAft>
                <a:spcPct val="35000"/>
              </a:spcAft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Trabajando en </a:t>
            </a: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5 subgrupos de trabajo 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conformados por especialistas designados en función a su especialidad e interés temático: (i) DESARROLLO Y APRENDIZAJE; (ii) SALUD; (iii) PROTECCIÓN; (iv) ENTORNO; (iv) PLAN DE TRABAJO* (Aglomera el trabajo de todos los subgrupos)</a:t>
            </a:r>
          </a:p>
          <a:p>
            <a:pPr defTabSz="622300">
              <a:spcAft>
                <a:spcPct val="35000"/>
              </a:spcAft>
            </a:pPr>
            <a:endParaRPr lang="es-PE" altLang="es-PE" sz="100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Aft>
                <a:spcPct val="35000"/>
              </a:spcAft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Primer gran logro: Visión Consensuada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367F1E-7687-4E62-8B31-69A686B8F404}" type="slidenum">
              <a:rPr lang="es-PE" altLang="es-PE" smtClean="0">
                <a:latin typeface="Calibri" panose="020F0502020204030204" pitchFamily="34" charset="0"/>
              </a:rPr>
              <a:pPr/>
              <a:t>17</a:t>
            </a:fld>
            <a:endParaRPr lang="es-PE" altLang="es-P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282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9713" y="782638"/>
            <a:ext cx="6967538" cy="3919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COMISIÓN MULTISECTORIAL DIT 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constituida mediante RS N° 413-2013-PCM</a:t>
            </a:r>
            <a:endParaRPr lang="es-PE" altLang="es-PE" sz="1000" b="1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endParaRPr lang="es-PE" altLang="es-PE" sz="1000" b="1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Conformada por 10 Ministros de Estado: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defTabSz="622300">
              <a:spcBef>
                <a:spcPct val="0"/>
              </a:spcBef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Desarrollo e Inclusión Social, Economía y Finanzas, Educación, Salud, Mujer y Poblaciones Vulnerables, Vivienda, Construcción y Saneamiento, Justicia y Derechos Humanos, Trabajo y Promoción del Empleo, Energía y Minas, Cultura.</a:t>
            </a:r>
          </a:p>
          <a:p>
            <a:pPr defTabSz="622300">
              <a:spcBef>
                <a:spcPct val="0"/>
              </a:spcBef>
            </a:pPr>
            <a:endParaRPr lang="es-PE" altLang="es-PE" sz="100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Aft>
                <a:spcPct val="35000"/>
              </a:spcAft>
            </a:pP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Objetivos:</a:t>
            </a:r>
          </a:p>
          <a:p>
            <a:pPr defTabSz="622300">
              <a:spcAft>
                <a:spcPct val="35000"/>
              </a:spcAft>
              <a:buFontTx/>
              <a:buAutoNum type="arabicPeriod"/>
            </a:pP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Elaborar la propuesta de </a:t>
            </a: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Lineamientos para la gestión articulada intersectorial e intergubernamental para promover el Desarrollo Infantil Temprano.</a:t>
            </a:r>
          </a:p>
          <a:p>
            <a:pPr defTabSz="622300">
              <a:spcAft>
                <a:spcPct val="35000"/>
              </a:spcAft>
              <a:buFontTx/>
              <a:buAutoNum type="arabicPeriod"/>
            </a:pP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Elaborar el </a:t>
            </a: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 de acciones integradas </a:t>
            </a:r>
            <a:r>
              <a:rPr lang="es-ES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2014-2016</a:t>
            </a:r>
          </a:p>
          <a:p>
            <a:pPr defTabSz="622300">
              <a:spcAft>
                <a:spcPct val="35000"/>
              </a:spcAft>
            </a:pPr>
            <a:r>
              <a:rPr lang="es-ES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 un plazo de 90 días.</a:t>
            </a:r>
          </a:p>
          <a:p>
            <a:pPr defTabSz="622300">
              <a:spcAft>
                <a:spcPct val="35000"/>
              </a:spcAft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Trabajando en </a:t>
            </a:r>
            <a:r>
              <a:rPr lang="es-PE" altLang="es-PE" sz="1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5 subgrupos de trabajo </a:t>
            </a: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conformados por especialistas designados en función a su especialidad e interés temático: (i) DESARROLLO Y APRENDIZAJE; (ii) SALUD; (iii) PROTECCIÓN; (iv) ENTORNO; (iv) PLAN DE TRABAJO* (Aglomera el trabajo de todos los subgrupos)</a:t>
            </a:r>
          </a:p>
          <a:p>
            <a:pPr defTabSz="622300">
              <a:spcAft>
                <a:spcPct val="35000"/>
              </a:spcAft>
            </a:pPr>
            <a:endParaRPr lang="es-PE" altLang="es-PE" sz="100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defTabSz="622300">
              <a:spcAft>
                <a:spcPct val="35000"/>
              </a:spcAft>
            </a:pPr>
            <a:r>
              <a:rPr lang="es-PE" altLang="es-PE" sz="10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Primer gran logro: Visión Consensuada</a:t>
            </a: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44F18B-0F9B-436E-B95E-1537AC6A8218}" type="slidenum">
              <a:rPr lang="es-PE" altLang="es-PE" smtClean="0">
                <a:latin typeface="Calibri" panose="020F0502020204030204" pitchFamily="34" charset="0"/>
              </a:rPr>
              <a:pPr/>
              <a:t>18</a:t>
            </a:fld>
            <a:endParaRPr lang="es-PE" altLang="es-P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777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PE" dirty="0" smtClean="0">
              <a:ea typeface="ＭＳ Ｐゴシック" pitchFamily="34" charset="-128"/>
            </a:endParaRPr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BE4914-2794-4C9D-8BA6-95AAA19C23F9}" type="slidenum">
              <a:rPr lang="es-PE" altLang="es-PE">
                <a:solidFill>
                  <a:srgbClr val="000000"/>
                </a:solidFill>
              </a:rPr>
              <a:pPr/>
              <a:t>20</a:t>
            </a:fld>
            <a:endParaRPr lang="es-PE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086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1" algn="ctr"/>
            <a:r>
              <a:rPr lang="es-PE" sz="1400" b="1" dirty="0" smtClean="0">
                <a:latin typeface="Candara" panose="020E0502030303020204" pitchFamily="34" charset="0"/>
              </a:rPr>
              <a:t>EQUIPOS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Candara" panose="020E0502030303020204" pitchFamily="34" charset="0"/>
              </a:rPr>
              <a:t>CRED, vacunas y suplementación: Balanza, </a:t>
            </a:r>
            <a:r>
              <a:rPr lang="es-PE" sz="1400" dirty="0" err="1" smtClean="0">
                <a:latin typeface="Candara" panose="020E0502030303020204" pitchFamily="34" charset="0"/>
              </a:rPr>
              <a:t>Tallimetro</a:t>
            </a:r>
            <a:r>
              <a:rPr lang="es-PE" sz="1400" dirty="0" smtClean="0">
                <a:latin typeface="Candara" panose="020E0502030303020204" pitchFamily="34" charset="0"/>
              </a:rPr>
              <a:t>, refrigeradora, </a:t>
            </a:r>
            <a:r>
              <a:rPr lang="es-PE" sz="1400" dirty="0" smtClean="0"/>
              <a:t>DATA LOGGER (registro de temperatura de vacunas), </a:t>
            </a:r>
            <a:r>
              <a:rPr lang="es-PE" sz="1400" dirty="0" err="1" smtClean="0">
                <a:latin typeface="Candara" panose="020E0502030303020204" pitchFamily="34" charset="0"/>
              </a:rPr>
              <a:t>hemocue</a:t>
            </a:r>
            <a:r>
              <a:rPr lang="es-PE" sz="1400" dirty="0" smtClean="0">
                <a:latin typeface="Candara" panose="020E0502030303020204" pitchFamily="34" charset="0"/>
              </a:rPr>
              <a:t> (</a:t>
            </a:r>
            <a:r>
              <a:rPr lang="es-PE" sz="1100" dirty="0" err="1" smtClean="0">
                <a:latin typeface="Candara" panose="020E0502030303020204" pitchFamily="34" charset="0"/>
              </a:rPr>
              <a:t>dosaje</a:t>
            </a:r>
            <a:r>
              <a:rPr lang="es-PE" sz="1100" dirty="0" smtClean="0">
                <a:latin typeface="Candara" panose="020E0502030303020204" pitchFamily="34" charset="0"/>
              </a:rPr>
              <a:t> de hemoglobina</a:t>
            </a:r>
            <a:r>
              <a:rPr lang="es-PE" sz="1400" dirty="0" smtClean="0">
                <a:latin typeface="Candara" panose="020E050203030302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Candara" panose="020E0502030303020204" pitchFamily="34" charset="0"/>
              </a:rPr>
              <a:t>Atención prenatal: balanza, glucómetro (</a:t>
            </a:r>
            <a:r>
              <a:rPr lang="es-PE" sz="1200" dirty="0" smtClean="0">
                <a:latin typeface="Candara" panose="020E0502030303020204" pitchFamily="34" charset="0"/>
              </a:rPr>
              <a:t>medir glucosa</a:t>
            </a:r>
            <a:r>
              <a:rPr lang="es-PE" sz="1400" dirty="0" smtClean="0">
                <a:latin typeface="Candara" panose="020E0502030303020204" pitchFamily="34" charset="0"/>
              </a:rPr>
              <a:t>), camilla, detector de latidos (</a:t>
            </a:r>
            <a:r>
              <a:rPr lang="es-PE" sz="1100" dirty="0" smtClean="0">
                <a:latin typeface="Candara" panose="020E0502030303020204" pitchFamily="34" charset="0"/>
              </a:rPr>
              <a:t>donde corresponda</a:t>
            </a:r>
            <a:r>
              <a:rPr lang="es-PE" sz="1400" dirty="0" smtClean="0">
                <a:latin typeface="Candara" panose="020E0502030303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sz="1400" dirty="0" smtClean="0">
              <a:latin typeface="Candara" panose="020E0502030303020204" pitchFamily="34" charset="0"/>
            </a:endParaRPr>
          </a:p>
          <a:p>
            <a:pPr lvl="1" algn="ctr"/>
            <a:r>
              <a:rPr lang="es-PE" sz="1400" b="1" dirty="0" smtClean="0">
                <a:latin typeface="Candara" panose="020E0502030303020204" pitchFamily="34" charset="0"/>
              </a:rPr>
              <a:t>MEDICAMENTOS E INSUMOS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Candara" panose="020E0502030303020204" pitchFamily="34" charset="0"/>
              </a:rPr>
              <a:t>Niño(a): Alcohol, algodón, lancetas, láminas para laboratorio, multimicronutrientes.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>
                <a:latin typeface="Candara" panose="020E0502030303020204" pitchFamily="34" charset="0"/>
              </a:rPr>
              <a:t>Gestante: tiras reactivas para orina, prueba rápida de VIH-Sífilis, lancetas, cubetas (</a:t>
            </a:r>
            <a:r>
              <a:rPr lang="es-PE" sz="1200" dirty="0" smtClean="0">
                <a:latin typeface="Candara" panose="020E0502030303020204" pitchFamily="34" charset="0"/>
              </a:rPr>
              <a:t>examen de hemoglobina</a:t>
            </a:r>
            <a:r>
              <a:rPr lang="es-PE" sz="1400" dirty="0" smtClean="0">
                <a:latin typeface="Candara" panose="020E0502030303020204" pitchFamily="34" charset="0"/>
              </a:rPr>
              <a:t>)</a:t>
            </a:r>
            <a:endParaRPr lang="es-PE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sz="1400" dirty="0" smtClean="0"/>
          </a:p>
          <a:p>
            <a:pPr eaLnBrk="1" hangingPunct="1">
              <a:spcBef>
                <a:spcPct val="0"/>
              </a:spcBef>
            </a:pPr>
            <a:endParaRPr lang="es-PE" altLang="es-PE" dirty="0" smtClean="0">
              <a:ea typeface="ＭＳ Ｐゴシック" pitchFamily="34" charset="-128"/>
            </a:endParaRPr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BE4914-2794-4C9D-8BA6-95AAA19C23F9}" type="slidenum">
              <a:rPr lang="es-PE" altLang="es-PE">
                <a:solidFill>
                  <a:srgbClr val="000000"/>
                </a:solidFill>
              </a:rPr>
              <a:pPr/>
              <a:t>21</a:t>
            </a:fld>
            <a:endParaRPr lang="es-PE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210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PE" smtClean="0">
              <a:ea typeface="ＭＳ Ｐゴシック" pitchFamily="34" charset="-128"/>
            </a:endParaRPr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BE4914-2794-4C9D-8BA6-95AAA19C23F9}" type="slidenum">
              <a:rPr lang="es-PE" altLang="es-PE">
                <a:solidFill>
                  <a:srgbClr val="000000"/>
                </a:solidFill>
              </a:rPr>
              <a:pPr/>
              <a:t>22</a:t>
            </a:fld>
            <a:endParaRPr lang="es-PE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61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PE" altLang="es-PE" b="1" dirty="0" smtClean="0">
                <a:latin typeface="+mn-lt"/>
                <a:ea typeface="ＭＳ Ｐゴシック" pitchFamily="34" charset="-128"/>
              </a:rPr>
              <a:t>Protocolo: Escolarizadas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PE" altLang="es-PE" b="0" dirty="0" smtClean="0">
                <a:latin typeface="+mn-lt"/>
                <a:ea typeface="ＭＳ Ｐゴシック" pitchFamily="34" charset="-128"/>
              </a:rPr>
              <a:t>Visita</a:t>
            </a:r>
            <a:r>
              <a:rPr lang="es-PE" altLang="es-PE" b="0" baseline="0" dirty="0" smtClean="0">
                <a:latin typeface="+mn-lt"/>
                <a:ea typeface="ＭＳ Ｐゴシック" pitchFamily="34" charset="-128"/>
              </a:rPr>
              <a:t> en aula (5/10): Diagnóstica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PE" altLang="es-PE" b="0" baseline="0" dirty="0" err="1" smtClean="0">
                <a:latin typeface="+mn-lt"/>
                <a:ea typeface="ＭＳ Ｐゴシック" pitchFamily="34" charset="-128"/>
              </a:rPr>
              <a:t>Microtalleres</a:t>
            </a:r>
            <a:r>
              <a:rPr lang="es-PE" altLang="es-PE" b="0" baseline="0" dirty="0" smtClean="0">
                <a:latin typeface="+mn-lt"/>
                <a:ea typeface="ＭＳ Ｐゴシック" pitchFamily="34" charset="-128"/>
              </a:rPr>
              <a:t> (5/8): Grupal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PE" altLang="es-PE" b="0" baseline="0" dirty="0" smtClean="0">
                <a:latin typeface="+mn-lt"/>
                <a:ea typeface="ＭＳ Ｐゴシック" pitchFamily="34" charset="-128"/>
              </a:rPr>
              <a:t>Taller de actualización (1/2)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PE" altLang="es-PE" b="1" baseline="0" dirty="0" smtClean="0">
                <a:latin typeface="+mn-lt"/>
                <a:ea typeface="ＭＳ Ｐゴシック" pitchFamily="34" charset="-128"/>
              </a:rPr>
              <a:t>No escolarizadas: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PE" altLang="es-PE" b="0" dirty="0" smtClean="0">
                <a:latin typeface="+mn-lt"/>
                <a:ea typeface="ＭＳ Ｐゴシック" pitchFamily="34" charset="-128"/>
              </a:rPr>
              <a:t>Visitas</a:t>
            </a:r>
            <a:r>
              <a:rPr lang="es-PE" altLang="es-PE" b="0" baseline="0" dirty="0" smtClean="0">
                <a:latin typeface="+mn-lt"/>
                <a:ea typeface="ＭＳ Ｐゴシック" pitchFamily="34" charset="-128"/>
              </a:rPr>
              <a:t> en aula (2/4)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PE" altLang="es-PE" b="0" baseline="0" dirty="0" err="1" smtClean="0">
                <a:latin typeface="+mn-lt"/>
                <a:ea typeface="ＭＳ Ｐゴシック" pitchFamily="34" charset="-128"/>
              </a:rPr>
              <a:t>Microtalleres</a:t>
            </a:r>
            <a:r>
              <a:rPr lang="es-PE" altLang="es-PE" b="0" baseline="0" dirty="0" smtClean="0">
                <a:latin typeface="+mn-lt"/>
                <a:ea typeface="ＭＳ Ｐゴシック" pitchFamily="34" charset="-128"/>
              </a:rPr>
              <a:t> (2/4)</a:t>
            </a:r>
            <a:endParaRPr lang="es-PE" altLang="es-PE" b="0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BE4914-2794-4C9D-8BA6-95AAA19C23F9}" type="slidenum">
              <a:rPr lang="es-PE" altLang="es-PE">
                <a:solidFill>
                  <a:srgbClr val="000000"/>
                </a:solidFill>
              </a:rPr>
              <a:pPr/>
              <a:t>23</a:t>
            </a:fld>
            <a:endParaRPr lang="es-PE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878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PE" altLang="es-PE" sz="1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FE6156-5440-4DB2-80B9-12ACCDAA63A4}" type="slidenum">
              <a:rPr lang="es-MX" altLang="es-PE"/>
              <a:pPr/>
              <a:t>25</a:t>
            </a:fld>
            <a:endParaRPr lang="es-MX" altLang="es-PE"/>
          </a:p>
        </p:txBody>
      </p:sp>
    </p:spTree>
    <p:extLst>
      <p:ext uri="{BB962C8B-B14F-4D97-AF65-F5344CB8AC3E}">
        <p14:creationId xmlns:p14="http://schemas.microsoft.com/office/powerpoint/2010/main" xmlns="" val="196460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1775" y="795338"/>
            <a:ext cx="7088188" cy="3986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633813">
              <a:spcBef>
                <a:spcPct val="0"/>
              </a:spcBef>
              <a:spcAft>
                <a:spcPct val="35000"/>
              </a:spcAft>
            </a:pPr>
            <a:endParaRPr lang="es-PE" altLang="es-PE" sz="100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2B4B2A-9316-40AF-BD48-3844BABE8FEB}" type="slidenum">
              <a:rPr lang="es-PE" altLang="es-PE"/>
              <a:pPr/>
              <a:t>4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xmlns="" val="2523170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1775" y="795338"/>
            <a:ext cx="7088188" cy="3986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633813">
              <a:spcBef>
                <a:spcPct val="0"/>
              </a:spcBef>
              <a:spcAft>
                <a:spcPct val="35000"/>
              </a:spcAft>
            </a:pPr>
            <a:endParaRPr lang="es-PE" altLang="es-PE" sz="100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2B4B2A-9316-40AF-BD48-3844BABE8FEB}" type="slidenum">
              <a:rPr lang="es-PE" altLang="es-PE"/>
              <a:pPr/>
              <a:t>27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xmlns="" val="259927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altLang="es-PE" dirty="0" smtClean="0">
              <a:ea typeface="ＭＳ Ｐゴシック" pitchFamily="34" charset="-128"/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B8CC91-E800-43E7-B75D-3857F1B40527}" type="slidenum">
              <a:rPr lang="es-PE" altLang="es-PE"/>
              <a:pPr/>
              <a:t>28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xmlns="" val="256801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1775" y="795338"/>
            <a:ext cx="7088188" cy="3986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633813">
              <a:spcBef>
                <a:spcPct val="0"/>
              </a:spcBef>
              <a:spcAft>
                <a:spcPct val="35000"/>
              </a:spcAft>
            </a:pPr>
            <a:endParaRPr lang="es-PE" altLang="es-PE" sz="100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A5938E-B60B-4BAB-8935-009C05B4C6F7}" type="slidenum">
              <a:rPr lang="es-PE" altLang="es-PE"/>
              <a:pPr/>
              <a:t>5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xmlns="" val="33166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Marcador de nota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En la última década, el crecimiento económico en el Perú ha generado mayores recursos para el Estado, lo cual se evidencia en un mayor presupuesto en las distintas entidades del sector público.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Desde el año 2007, el Perú viene implementando la reforma más importante en el Sistema Nacional de Presupuesto: El Presupuesto por Resultados (</a:t>
            </a:r>
            <a:r>
              <a:rPr lang="es-P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PpR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) con la finalidad de asegurar que la población reciba los bienes y servicios que requieren las personas, en las condiciones deseadas a fin de contribuir a la mejora de su calidad de vida.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El </a:t>
            </a:r>
            <a:r>
              <a:rPr lang="es-P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PpR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es una estrategia de gestión pública que vincula la asignación de recursos a productos y resultados medibles a favor de la población, y</a:t>
            </a:r>
            <a:r>
              <a:rPr lang="es-P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se implementa a través de los programas presupuestales, que en el caso de los vinculados al desarrollo infantil temprano, cuanta con diversos productos y servicios vinculados a los diferentes niveles de gobierno a través de los cuales se asignan los recursos.</a:t>
            </a:r>
            <a:endParaRPr lang="es-PE" altLang="es-PE" dirty="0" smtClean="0"/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6695" indent="-29103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146" indent="-23282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9804" indent="-23282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5462" indent="-23282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1120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6778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2437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8095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0FFF791-DEFB-49CC-866E-6A014AD35126}" type="slidenum">
              <a:rPr lang="es-PE" altLang="es-PE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es-PE" altLang="es-PE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57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1775" y="795338"/>
            <a:ext cx="7088188" cy="3986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633813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Para lograr resultados</a:t>
            </a: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en las personas en especial los niños y niñas desde la gestación hasta los 5 años de vida, se requiere de la prestación de un paquete de servicios de manera oportuna y de calidad por parte del Estado. En tal sentido, para asegurarnos que los niños y niñas estos servicios vinculados salud, educación y acceso a agua clorada que contribuyan a su adecuado desarrollo temprano, es necesario:</a:t>
            </a:r>
          </a:p>
          <a:p>
            <a:pPr marL="171450" indent="-171450" defTabSz="633813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Que las gestantes, niños y niñas hasta los 5 años acudan a los servicios tales como los establecimientos de salud como las instituciones educativas, es así que desde el MIDIS tenemos dos programas sociales que atienden a la población mas pobre del país, y promueven que estos acudan a estos servicios.</a:t>
            </a:r>
          </a:p>
          <a:p>
            <a:pPr marL="171450" indent="-171450" defTabSz="633813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Por otro lado tenemos los diferentes niveles de gobierno responsables de entregar los servicios, quienes a través de los programas presupuestales programan los recursos necesarios para la prestación de los servicios asegurando de esta manera los materiales, medicamentos, insumos y recursos humanos (personal de salud, docentes y promotoras de educación). </a:t>
            </a:r>
          </a:p>
          <a:p>
            <a:pPr marL="0" indent="0" defTabSz="633813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 así que surge la necesidad de diseñar e implementar una herramienta que permita mejorar y dinamizar la línea de producción de los servicios, identificando los cuellos de botella y estableciendo mecanismos que permitan mejorarlos, en tal sentido el FED, permite condicionar recursos adicionales con el objetivo de </a:t>
            </a:r>
            <a:r>
              <a:rPr lang="es-PE" altLang="es-PE" sz="1000" b="1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mejorar los procesos de gestión </a:t>
            </a: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para mejorar e incrementar la </a:t>
            </a:r>
            <a:r>
              <a:rPr lang="es-PE" altLang="es-PE" sz="1000" b="1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cobertura de entrega de servicios integrales </a:t>
            </a: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 educación, salud y acceso a agua clorada.</a:t>
            </a:r>
          </a:p>
          <a:p>
            <a:pPr marL="171450" indent="-171450" defTabSz="633813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s-PE" altLang="es-PE" sz="1000" baseline="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171450" indent="-171450" defTabSz="633813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s-PE" altLang="es-PE" sz="1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A5938E-B60B-4BAB-8935-009C05B4C6F7}" type="slidenum">
              <a:rPr lang="es-PE" altLang="es-PE"/>
              <a:pPr/>
              <a:t>7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xmlns="" val="112226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79438" y="858838"/>
            <a:ext cx="7653338" cy="4305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638664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El</a:t>
            </a: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FED es un mecanismo de incentivo al desempeño, creado con el objetivo de impulsar el logro de los resultados establecidos en la ENDIS.</a:t>
            </a:r>
          </a:p>
          <a:p>
            <a:pPr defTabSz="638664">
              <a:spcBef>
                <a:spcPct val="0"/>
              </a:spcBef>
              <a:spcAft>
                <a:spcPct val="35000"/>
              </a:spcAft>
            </a:pPr>
            <a:r>
              <a:rPr lang="es-PE" altLang="es-PE" sz="1000" b="1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1. Impulsa los resultados del DIT establecidos en la ENDIS: 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Nacimiento Saludable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Apego Seguro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Adecuado Estado</a:t>
            </a: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Nutricional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Camina solo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Comunicación efectiva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Regulación de emociones y comportamientos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Función simbólica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s-PE" altLang="es-PE" sz="1000" baseline="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defTabSz="638664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s-PE" altLang="es-PE" sz="1000" b="1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2. Mejora la gestión de la prestación de servicios de los programas presupuestales vinculados al DIT: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Articulado nutricional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Salud Materno </a:t>
            </a:r>
            <a:r>
              <a:rPr lang="es-PE" altLang="es-PE" sz="1000" b="0" baseline="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Neontal</a:t>
            </a:r>
            <a:endParaRPr lang="es-PE" altLang="es-PE" sz="1000" b="0" baseline="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Logros de aprendizaje de estudiantes de EBR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Incremento en el acceso a los servicios públicos de EBR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Acceso de la población a la identidad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Cuna Más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Saneamiento Rural</a:t>
            </a:r>
          </a:p>
          <a:p>
            <a:pPr marL="0" indent="0" defTabSz="638664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s-PE" altLang="es-PE" sz="1000" b="1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3. Busca la provisión de un paquete de servicios integrales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Paquete 01: Antes de la gestación</a:t>
            </a:r>
          </a:p>
          <a:p>
            <a:pPr marL="171450" marR="0" indent="-171450" algn="l" defTabSz="6386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Paquete 02: niños y niñas de 0 a 24 meses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Paquete 03: niños y niñas de 3 a 5 años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Paquete 04: entorno</a:t>
            </a:r>
          </a:p>
          <a:p>
            <a:pPr marL="0" indent="0" defTabSz="638664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s-PE" altLang="es-PE" sz="1000" b="1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4. Fortalece la articulación intersectorial e intergubernamental 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Sectores involucrados: MIDIS, MEF, MINSA, EDUCACIÓN, VIVIENDA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Niveles de gobierno: Nacional y Regional</a:t>
            </a:r>
          </a:p>
          <a:p>
            <a:pPr marL="171450" indent="-171450" defTabSz="638664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Instituciones involucradas: RENIEC, INEI</a:t>
            </a:r>
          </a:p>
          <a:p>
            <a:pPr marL="0" indent="0" defTabSz="638664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s-PE" altLang="es-PE" sz="1000" b="1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5. Cerrar brechas en los principales resultados vinculados al DIT</a:t>
            </a:r>
          </a:p>
          <a:p>
            <a:pPr marL="0" indent="0" defTabSz="638664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s-PE" altLang="es-PE" sz="1000" b="0" baseline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El FED verifica el cumplimiento de los compromisos de gestión y metas de cobertura en los distritos pobres y pobres extremos de cada uno de los departamentos con los que se tienen convenios suscritos, contribuyendo de esta manera en el cierre de brechas.</a:t>
            </a:r>
          </a:p>
          <a:p>
            <a:pPr marL="0" indent="0" defTabSz="638664">
              <a:spcBef>
                <a:spcPct val="0"/>
              </a:spcBef>
              <a:spcAft>
                <a:spcPct val="35000"/>
              </a:spcAft>
              <a:buFontTx/>
              <a:buNone/>
            </a:pPr>
            <a:endParaRPr lang="es-PE" altLang="es-PE" sz="1000" baseline="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FA9ACB-C68A-418F-8611-0D02C4C4AB36}" type="slidenum">
              <a:rPr lang="es-PE" altLang="es-PE"/>
              <a:pPr/>
              <a:t>9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xmlns="" val="90231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altLang="es-PE" dirty="0" smtClean="0">
              <a:ea typeface="ＭＳ Ｐゴシック" pitchFamily="34" charset="-128"/>
            </a:endParaRPr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948E1F-6750-4483-8868-4C1156EC064A}" type="slidenum">
              <a:rPr lang="es-PE" altLang="es-PE">
                <a:solidFill>
                  <a:srgbClr val="000000"/>
                </a:solidFill>
              </a:rPr>
              <a:pPr/>
              <a:t>10</a:t>
            </a:fld>
            <a:endParaRPr lang="es-PE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9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Marcador de nota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sz="1500" dirty="0" smtClean="0">
                <a:latin typeface="Candara" panose="020E0502030303020204" pitchFamily="34" charset="0"/>
              </a:rPr>
              <a:t>El FED interviene en:</a:t>
            </a:r>
          </a:p>
          <a:p>
            <a:endParaRPr lang="es-PE" sz="700" dirty="0" smtClean="0">
              <a:latin typeface="Candara" panose="020E0502030303020204" pitchFamily="34" charset="0"/>
            </a:endParaRPr>
          </a:p>
          <a:p>
            <a:pPr marL="360000" lvl="1" indent="-180000" defTabSz="540000">
              <a:buSzPct val="90000"/>
              <a:buFont typeface="Courier New" panose="02070309020205020404" pitchFamily="49" charset="0"/>
              <a:buChar char="o"/>
            </a:pPr>
            <a:r>
              <a:rPr lang="es-PE" b="1" dirty="0" smtClean="0">
                <a:latin typeface="Candara" panose="020E0502030303020204" pitchFamily="34" charset="0"/>
              </a:rPr>
              <a:t>25 </a:t>
            </a:r>
            <a:r>
              <a:rPr lang="es-PE" sz="1500" dirty="0" smtClean="0">
                <a:latin typeface="Candara" panose="020E0502030303020204" pitchFamily="34" charset="0"/>
              </a:rPr>
              <a:t>regiones del país</a:t>
            </a:r>
          </a:p>
          <a:p>
            <a:pPr marL="360000" lvl="1" indent="-180000" defTabSz="540000">
              <a:buSzPct val="90000"/>
              <a:buFont typeface="Courier New" panose="02070309020205020404" pitchFamily="49" charset="0"/>
              <a:buChar char="o"/>
            </a:pPr>
            <a:r>
              <a:rPr lang="es-PE" b="1" dirty="0" smtClean="0">
                <a:latin typeface="Candara" panose="020E0502030303020204" pitchFamily="34" charset="0"/>
              </a:rPr>
              <a:t>1,063</a:t>
            </a:r>
            <a:r>
              <a:rPr lang="es-PE" sz="1500" dirty="0" smtClean="0">
                <a:latin typeface="Candara" panose="020E0502030303020204" pitchFamily="34" charset="0"/>
              </a:rPr>
              <a:t> distritos de quintiles más pobres</a:t>
            </a:r>
          </a:p>
          <a:p>
            <a:pPr marL="360000" lvl="1" indent="-180000" defTabSz="540000">
              <a:buSzPct val="90000"/>
              <a:buFont typeface="Courier New" panose="02070309020205020404" pitchFamily="49" charset="0"/>
              <a:buChar char="o"/>
            </a:pPr>
            <a:r>
              <a:rPr lang="es-PE" b="1" dirty="0" smtClean="0">
                <a:latin typeface="Candara" panose="020E0502030303020204" pitchFamily="34" charset="0"/>
              </a:rPr>
              <a:t>59,734</a:t>
            </a:r>
            <a:r>
              <a:rPr lang="es-PE" sz="1500" dirty="0" smtClean="0">
                <a:latin typeface="Candara" panose="020E0502030303020204" pitchFamily="34" charset="0"/>
              </a:rPr>
              <a:t> centros poblados rurales</a:t>
            </a:r>
          </a:p>
          <a:p>
            <a:pPr marL="360000" lvl="1" indent="-180000" defTabSz="540000">
              <a:buSzPct val="90000"/>
              <a:buFont typeface="Courier New" panose="02070309020205020404" pitchFamily="49" charset="0"/>
              <a:buChar char="o"/>
            </a:pPr>
            <a:r>
              <a:rPr lang="es-PE" b="1" dirty="0" smtClean="0">
                <a:latin typeface="Candara" panose="020E0502030303020204" pitchFamily="34" charset="0"/>
              </a:rPr>
              <a:t>1,753</a:t>
            </a:r>
            <a:r>
              <a:rPr lang="es-PE" sz="1500" dirty="0" smtClean="0">
                <a:latin typeface="Candara" panose="020E0502030303020204" pitchFamily="34" charset="0"/>
              </a:rPr>
              <a:t> comunidades amazónicas</a:t>
            </a:r>
          </a:p>
          <a:p>
            <a:pPr marL="360000" lvl="1" indent="-180000" defTabSz="540000">
              <a:buSzPct val="90000"/>
              <a:buFont typeface="Courier New" panose="02070309020205020404" pitchFamily="49" charset="0"/>
              <a:buChar char="o"/>
            </a:pPr>
            <a:r>
              <a:rPr lang="es-PE" b="1" dirty="0" smtClean="0">
                <a:latin typeface="Candara" panose="020E0502030303020204" pitchFamily="34" charset="0"/>
              </a:rPr>
              <a:t>4,196</a:t>
            </a:r>
            <a:r>
              <a:rPr lang="es-PE" sz="1500" dirty="0" smtClean="0">
                <a:latin typeface="Candara" panose="020E0502030303020204" pitchFamily="34" charset="0"/>
              </a:rPr>
              <a:t> establecimientos de salud</a:t>
            </a:r>
          </a:p>
          <a:p>
            <a:pPr marL="360000" lvl="1" indent="-180000" defTabSz="540000">
              <a:buSzPct val="90000"/>
              <a:buFont typeface="Courier New" panose="02070309020205020404" pitchFamily="49" charset="0"/>
              <a:buChar char="o"/>
            </a:pPr>
            <a:r>
              <a:rPr lang="es-PE" b="1" dirty="0" smtClean="0">
                <a:latin typeface="Candara" panose="020E0502030303020204" pitchFamily="34" charset="0"/>
              </a:rPr>
              <a:t>18,296</a:t>
            </a:r>
            <a:r>
              <a:rPr lang="es-PE" sz="1500" b="1" dirty="0" smtClean="0">
                <a:latin typeface="Candara" panose="020E0502030303020204" pitchFamily="34" charset="0"/>
              </a:rPr>
              <a:t> </a:t>
            </a:r>
            <a:r>
              <a:rPr lang="es-PE" sz="1500" dirty="0" smtClean="0">
                <a:latin typeface="Candara" panose="020E0502030303020204" pitchFamily="34" charset="0"/>
              </a:rPr>
              <a:t>instituciones educativas</a:t>
            </a:r>
          </a:p>
          <a:p>
            <a:pPr marL="360000" lvl="1" indent="-180000" defTabSz="540000">
              <a:buSzPct val="90000"/>
              <a:buFont typeface="Courier New" panose="02070309020205020404" pitchFamily="49" charset="0"/>
              <a:buChar char="o"/>
            </a:pPr>
            <a:r>
              <a:rPr lang="es-PE" sz="1600" b="1" dirty="0" smtClean="0">
                <a:latin typeface="Candara" panose="020E0502030303020204" pitchFamily="34" charset="0"/>
              </a:rPr>
              <a:t>863,441</a:t>
            </a:r>
            <a:r>
              <a:rPr lang="es-PE" sz="1500" b="1" dirty="0" smtClean="0">
                <a:latin typeface="Candara" panose="020E0502030303020204" pitchFamily="34" charset="0"/>
              </a:rPr>
              <a:t> </a:t>
            </a:r>
            <a:r>
              <a:rPr lang="es-PE" sz="1500" dirty="0" smtClean="0">
                <a:latin typeface="Candara" panose="020E0502030303020204" pitchFamily="34" charset="0"/>
              </a:rPr>
              <a:t>niños y niñas hasta los 5 años:</a:t>
            </a:r>
          </a:p>
          <a:p>
            <a:pPr marL="817200" lvl="2" indent="-180000" defTabSz="540000">
              <a:buSzPct val="90000"/>
              <a:buFont typeface="Courier New" panose="02070309020205020404" pitchFamily="49" charset="0"/>
              <a:buChar char="o"/>
            </a:pPr>
            <a:r>
              <a:rPr lang="es-PE" sz="1600" b="1" dirty="0" smtClean="0">
                <a:latin typeface="Candara" panose="020E0502030303020204" pitchFamily="34" charset="0"/>
              </a:rPr>
              <a:t>418,802</a:t>
            </a:r>
            <a:r>
              <a:rPr lang="es-PE" sz="1500" dirty="0" smtClean="0">
                <a:latin typeface="Candara" panose="020E0502030303020204" pitchFamily="34" charset="0"/>
              </a:rPr>
              <a:t> menores de 3 años</a:t>
            </a:r>
          </a:p>
          <a:p>
            <a:pPr marL="817200" lvl="2" indent="-180000" defTabSz="540000">
              <a:buSzPct val="90000"/>
              <a:buFont typeface="Courier New" panose="02070309020205020404" pitchFamily="49" charset="0"/>
              <a:buChar char="o"/>
            </a:pPr>
            <a:r>
              <a:rPr lang="es-PE" sz="1600" b="1" dirty="0" smtClean="0">
                <a:latin typeface="Candara" panose="020E0502030303020204" pitchFamily="34" charset="0"/>
              </a:rPr>
              <a:t>444,639 </a:t>
            </a:r>
            <a:r>
              <a:rPr lang="es-PE" sz="1500" dirty="0" smtClean="0">
                <a:latin typeface="Candara" panose="020E0502030303020204" pitchFamily="34" charset="0"/>
              </a:rPr>
              <a:t>de 3 hasta 5 años</a:t>
            </a:r>
          </a:p>
          <a:p>
            <a:pPr eaLnBrk="1" hangingPunct="1">
              <a:spcBef>
                <a:spcPct val="0"/>
              </a:spcBef>
              <a:defRPr/>
            </a:pPr>
            <a:endParaRPr lang="es-PE" altLang="es-PE" dirty="0" smtClean="0"/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6695" indent="-291036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146" indent="-23282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9804" indent="-23282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5462" indent="-23282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1120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6778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2437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8095" indent="-232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7BCF35B-B6BD-489E-AB3C-2AC88EA2B3ED}" type="slidenum">
              <a:rPr lang="es-PE" altLang="es-PE">
                <a:solidFill>
                  <a:srgbClr val="000000"/>
                </a:solidFill>
                <a:latin typeface="Calibri" pitchFamily="34" charset="0"/>
              </a:rPr>
              <a:pPr/>
              <a:t>11</a:t>
            </a:fld>
            <a:endParaRPr lang="es-PE" altLang="es-PE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881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PE" altLang="es-PE" sz="1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FE6156-5440-4DB2-80B9-12ACCDAA63A4}" type="slidenum">
              <a:rPr lang="es-MX" altLang="es-PE"/>
              <a:pPr/>
              <a:t>12</a:t>
            </a:fld>
            <a:endParaRPr lang="es-MX" altLang="es-PE"/>
          </a:p>
        </p:txBody>
      </p:sp>
    </p:spTree>
    <p:extLst>
      <p:ext uri="{BB962C8B-B14F-4D97-AF65-F5344CB8AC3E}">
        <p14:creationId xmlns:p14="http://schemas.microsoft.com/office/powerpoint/2010/main" xmlns="" val="114318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5870-7C62-4C48-B33D-0092BB33241E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77ED-23DC-48D0-B783-3666A249A530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B28E-CC4B-499A-9BAA-10FDF9F37681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68087-A451-492F-B3FF-2FAA22B1F99C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85F4-C90B-4F21-A53A-0718DDF8DAEF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35667-2E5C-4985-976B-EDCB015C21E1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168C-94EF-4FCC-90F2-671F6C61168C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11DE-70CB-44E4-9074-677EF1691B31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6D76-5B25-48D1-ACA2-69B8A0B4C6C5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66A8D-CA98-4F9B-9B1B-06C4F7726C71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2EB0-3660-437C-A7F7-CC7177163623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212CF-139D-41D7-A5B8-3E4EEDE65808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14E8-B65F-4A6E-B3D8-55C831D0868B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DBC06-5499-4C13-8124-D37EC53DFE39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E2CC-C98F-4059-8E11-26A950FF5456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1170E-0B6C-4E8A-B319-2D555D5972A0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CCE4-2725-4635-A807-6AEE7CCBD50C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5B906-2036-4451-8C5C-B04F1D502FD9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5EC4-AD1A-40B9-80BB-267730373C8F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E812A-F634-44CC-B6CD-63B006C773C2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526C-4719-415F-B812-932DC565159B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5EBCB-2492-4C07-87FE-6EDBC921B9F4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0FEB093-0799-4695-A8C7-44E8E4D9833E}" type="datetimeFigureOut">
              <a:rPr lang="es-PE" altLang="es-PE"/>
              <a:pPr>
                <a:defRPr/>
              </a:pPr>
              <a:t>11/06/2015</a:t>
            </a:fld>
            <a:endParaRPr lang="es-PE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536A4326-3D75-4C23-9180-DD98AB3D3735}" type="slidenum">
              <a:rPr lang="es-PE" altLang="es-PE"/>
              <a:pPr/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Layout" Target="../diagrams/layout6.xml"/><Relationship Id="rId1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12" Type="http://schemas.openxmlformats.org/officeDocument/2006/relationships/diagramData" Target="../diagrams/data6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5" Type="http://schemas.openxmlformats.org/officeDocument/2006/relationships/diagramColors" Target="../diagrams/colors6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Relationship Id="rId1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QuickStyle" Target="../diagrams/quickStyle9.xml"/><Relationship Id="rId18" Type="http://schemas.openxmlformats.org/officeDocument/2006/relationships/diagramQuickStyle" Target="../diagrams/quickStyle10.xml"/><Relationship Id="rId3" Type="http://schemas.openxmlformats.org/officeDocument/2006/relationships/diagramData" Target="../diagrams/data7.xml"/><Relationship Id="rId21" Type="http://schemas.microsoft.com/office/2007/relationships/diagramDrawing" Target="../diagrams/drawing8.xml"/><Relationship Id="rId7" Type="http://schemas.openxmlformats.org/officeDocument/2006/relationships/diagramData" Target="../diagrams/data8.xml"/><Relationship Id="rId12" Type="http://schemas.openxmlformats.org/officeDocument/2006/relationships/diagramLayout" Target="../diagrams/layout9.xml"/><Relationship Id="rId17" Type="http://schemas.openxmlformats.org/officeDocument/2006/relationships/diagramLayout" Target="../diagrams/layout10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10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Data" Target="../diagrams/data9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7.jpeg"/><Relationship Id="rId23" Type="http://schemas.microsoft.com/office/2007/relationships/diagramDrawing" Target="../diagrams/drawing10.xml"/><Relationship Id="rId10" Type="http://schemas.openxmlformats.org/officeDocument/2006/relationships/diagramColors" Target="../diagrams/colors8.xml"/><Relationship Id="rId19" Type="http://schemas.openxmlformats.org/officeDocument/2006/relationships/diagramColors" Target="../diagrams/colors10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Relationship Id="rId14" Type="http://schemas.openxmlformats.org/officeDocument/2006/relationships/diagramColors" Target="../diagrams/colors9.xml"/><Relationship Id="rId22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28.png"/><Relationship Id="rId21" Type="http://schemas.microsoft.com/office/2007/relationships/diagramDrawing" Target="../diagrams/drawing12.xml"/><Relationship Id="rId7" Type="http://schemas.openxmlformats.org/officeDocument/2006/relationships/diagramLayout" Target="../diagrams/layout11.xml"/><Relationship Id="rId12" Type="http://schemas.openxmlformats.org/officeDocument/2006/relationships/diagramQuickStyle" Target="../diagrams/quickStyle12.xml"/><Relationship Id="rId17" Type="http://schemas.openxmlformats.org/officeDocument/2006/relationships/diagramColors" Target="../diagrams/colors13.xml"/><Relationship Id="rId2" Type="http://schemas.openxmlformats.org/officeDocument/2006/relationships/notesSlide" Target="../notesSlides/notesSlide19.xml"/><Relationship Id="rId16" Type="http://schemas.openxmlformats.org/officeDocument/2006/relationships/diagramQuickStyle" Target="../diagrams/quickStyle13.xml"/><Relationship Id="rId20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.xml"/><Relationship Id="rId11" Type="http://schemas.openxmlformats.org/officeDocument/2006/relationships/diagramLayout" Target="../diagrams/layout12.xml"/><Relationship Id="rId5" Type="http://schemas.openxmlformats.org/officeDocument/2006/relationships/image" Target="../media/image7.jpeg"/><Relationship Id="rId15" Type="http://schemas.openxmlformats.org/officeDocument/2006/relationships/diagramLayout" Target="../diagrams/layout13.xml"/><Relationship Id="rId10" Type="http://schemas.openxmlformats.org/officeDocument/2006/relationships/diagramData" Target="../diagrams/data12.xml"/><Relationship Id="rId4" Type="http://schemas.openxmlformats.org/officeDocument/2006/relationships/image" Target="../media/image29.jpeg"/><Relationship Id="rId9" Type="http://schemas.openxmlformats.org/officeDocument/2006/relationships/diagramColors" Target="../diagrams/colors11.xml"/><Relationship Id="rId14" Type="http://schemas.openxmlformats.org/officeDocument/2006/relationships/diagramData" Target="../diagrams/data13.xml"/><Relationship Id="rId22" Type="http://schemas.microsoft.com/office/2007/relationships/diagramDrawing" Target="../diagrams/drawing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22.png"/><Relationship Id="rId5" Type="http://schemas.openxmlformats.org/officeDocument/2006/relationships/image" Target="../media/image7.jpeg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2 CuadroTexto"/>
          <p:cNvSpPr txBox="1">
            <a:spLocks noChangeArrowheads="1"/>
          </p:cNvSpPr>
          <p:nvPr/>
        </p:nvSpPr>
        <p:spPr bwMode="auto">
          <a:xfrm>
            <a:off x="2355126" y="1622242"/>
            <a:ext cx="734282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PE" altLang="es-PE" sz="3200" dirty="0">
                <a:latin typeface="Georgia" pitchFamily="18" charset="0"/>
                <a:cs typeface="Arial" charset="0"/>
              </a:rPr>
              <a:t>Fondo de Estímulo al Desempeño y Logro de </a:t>
            </a:r>
            <a:r>
              <a:rPr lang="es-PE" altLang="es-PE" sz="3200" dirty="0" smtClean="0">
                <a:latin typeface="Georgia" pitchFamily="18" charset="0"/>
                <a:cs typeface="Arial" charset="0"/>
              </a:rPr>
              <a:t>Resultados </a:t>
            </a:r>
            <a:r>
              <a:rPr lang="es-PE" altLang="es-PE" sz="3200" dirty="0">
                <a:latin typeface="Georgia" pitchFamily="18" charset="0"/>
                <a:cs typeface="Arial" charset="0"/>
              </a:rPr>
              <a:t>Sociales (FED</a:t>
            </a:r>
            <a:r>
              <a:rPr lang="es-PE" altLang="es-PE" sz="3200" dirty="0" smtClean="0">
                <a:latin typeface="Georgia" pitchFamily="18" charset="0"/>
                <a:cs typeface="Arial" charset="0"/>
              </a:rPr>
              <a:t>)</a:t>
            </a:r>
          </a:p>
          <a:p>
            <a:pPr algn="ctr" eaLnBrk="1" hangingPunct="1"/>
            <a:endParaRPr lang="es-PE" altLang="es-PE" sz="600" dirty="0" smtClean="0">
              <a:latin typeface="Georgia" pitchFamily="18" charset="0"/>
              <a:cs typeface="Arial" charset="0"/>
            </a:endParaRPr>
          </a:p>
          <a:p>
            <a:pPr algn="ctr" eaLnBrk="1" hangingPunct="1"/>
            <a:endParaRPr lang="es-PE" altLang="es-PE" sz="600" dirty="0">
              <a:latin typeface="Georgia" pitchFamily="18" charset="0"/>
              <a:cs typeface="Arial" charset="0"/>
            </a:endParaRPr>
          </a:p>
          <a:p>
            <a:pPr algn="ctr" eaLnBrk="1" hangingPunct="1"/>
            <a:endParaRPr lang="es-PE" altLang="es-PE" sz="600" dirty="0" smtClean="0">
              <a:latin typeface="Georgia" pitchFamily="18" charset="0"/>
              <a:cs typeface="Arial" charset="0"/>
            </a:endParaRPr>
          </a:p>
          <a:p>
            <a:pPr algn="ctr" eaLnBrk="1" hangingPunct="1"/>
            <a:r>
              <a:rPr lang="es-PE" altLang="es-PE" sz="2400" dirty="0" smtClean="0">
                <a:latin typeface="Georgia" pitchFamily="18" charset="0"/>
                <a:cs typeface="Arial" charset="0"/>
              </a:rPr>
              <a:t>Herramienta de la Política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234695" y="3849625"/>
            <a:ext cx="5583687" cy="2359152"/>
            <a:chOff x="2378075" y="123825"/>
            <a:chExt cx="7969250" cy="3708400"/>
          </a:xfrm>
        </p:grpSpPr>
        <p:pic>
          <p:nvPicPr>
            <p:cNvPr id="5" name="Picture 7" descr="D:\Users\Ana Quijano\Documents\ANA\MIDIS\DGPE\Ana Quijano\AMQC\FED\PPT\Fotos\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05838" flipH="1">
              <a:off x="7400925" y="1222375"/>
              <a:ext cx="2946400" cy="2095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D:\Users\ANAQUI~1\AppData\Local\Temp\Rar$DI33.032\9Y1G1752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7987"/>
            <a:stretch/>
          </p:blipFill>
          <p:spPr bwMode="auto">
            <a:xfrm>
              <a:off x="2378075" y="123825"/>
              <a:ext cx="2393950" cy="370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Users\ANAQUI~1\AppData\Local\Temp\Rar$DI60.032\9Y1G6746.jp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4311" r="9384"/>
            <a:stretch/>
          </p:blipFill>
          <p:spPr bwMode="auto">
            <a:xfrm rot="20833999">
              <a:off x="4568825" y="865188"/>
              <a:ext cx="3000375" cy="21447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900" y="638264"/>
            <a:ext cx="2505281" cy="73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schemeClr val="bg1"/>
              </a:solidFill>
            </a:endParaRPr>
          </a:p>
        </p:txBody>
      </p:sp>
      <p:sp>
        <p:nvSpPr>
          <p:cNvPr id="20483" name="5 CuadroTexto"/>
          <p:cNvSpPr txBox="1">
            <a:spLocks noChangeArrowheads="1"/>
          </p:cNvSpPr>
          <p:nvPr/>
        </p:nvSpPr>
        <p:spPr bwMode="auto">
          <a:xfrm>
            <a:off x="657126" y="124619"/>
            <a:ext cx="1080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PE" sz="3600" dirty="0">
                <a:solidFill>
                  <a:schemeClr val="bg1"/>
                </a:solidFill>
                <a:latin typeface="Georgia" pitchFamily="18" charset="0"/>
              </a:rPr>
              <a:t>Convenio de Asignación por Desempeño</a:t>
            </a:r>
          </a:p>
        </p:txBody>
      </p:sp>
      <p:pic>
        <p:nvPicPr>
          <p:cNvPr id="20484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3 CuadroTexto"/>
          <p:cNvSpPr txBox="1">
            <a:spLocks noChangeArrowheads="1"/>
          </p:cNvSpPr>
          <p:nvPr/>
        </p:nvSpPr>
        <p:spPr bwMode="auto">
          <a:xfrm>
            <a:off x="7166692" y="5082614"/>
            <a:ext cx="4270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altLang="es-PE" sz="2000" dirty="0">
                <a:latin typeface="Candara" pitchFamily="34" charset="0"/>
              </a:rPr>
              <a:t>Suscripción de Convenios de Asignación por Desempeño – </a:t>
            </a:r>
            <a:r>
              <a:rPr lang="es-PE" altLang="es-PE" sz="2000" dirty="0" smtClean="0">
                <a:latin typeface="Candara" pitchFamily="34" charset="0"/>
              </a:rPr>
              <a:t>CAD</a:t>
            </a:r>
          </a:p>
        </p:txBody>
      </p:sp>
      <p:sp>
        <p:nvSpPr>
          <p:cNvPr id="20487" name="11 Rectángulo"/>
          <p:cNvSpPr>
            <a:spLocks noChangeArrowheads="1"/>
          </p:cNvSpPr>
          <p:nvPr/>
        </p:nvSpPr>
        <p:spPr bwMode="auto">
          <a:xfrm>
            <a:off x="291843" y="1438219"/>
            <a:ext cx="6096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PE" sz="2400" b="1" dirty="0">
                <a:latin typeface="Candara" pitchFamily="34" charset="0"/>
                <a:cs typeface="Arial" charset="0"/>
              </a:rPr>
              <a:t>FED</a:t>
            </a:r>
            <a:r>
              <a:rPr lang="es-MX" altLang="es-PE" sz="2000" dirty="0">
                <a:latin typeface="Candara" pitchFamily="34" charset="0"/>
                <a:cs typeface="Arial" charset="0"/>
              </a:rPr>
              <a:t> funciona a través de </a:t>
            </a:r>
            <a:r>
              <a:rPr lang="es-PE" altLang="es-PE" sz="2400" b="1" dirty="0">
                <a:latin typeface="Candara" pitchFamily="34" charset="0"/>
                <a:cs typeface="Arial" charset="0"/>
              </a:rPr>
              <a:t>Convenios de Asignación por Desempeño entre el MIDIS, MEF y el Gobierno Regional</a:t>
            </a:r>
            <a:endParaRPr lang="es-PE" altLang="es-PE" sz="2000" dirty="0">
              <a:latin typeface="Candara" pitchFamily="34" charset="0"/>
              <a:cs typeface="Arial" charset="0"/>
            </a:endParaRPr>
          </a:p>
        </p:txBody>
      </p:sp>
      <p:sp>
        <p:nvSpPr>
          <p:cNvPr id="20488" name="15 Rectángulo"/>
          <p:cNvSpPr>
            <a:spLocks noChangeArrowheads="1"/>
          </p:cNvSpPr>
          <p:nvPr/>
        </p:nvSpPr>
        <p:spPr bwMode="auto">
          <a:xfrm>
            <a:off x="434718" y="2854736"/>
            <a:ext cx="60960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Clr>
                <a:srgbClr val="CC0066"/>
              </a:buClr>
              <a:buFont typeface="Wingdings" pitchFamily="2" charset="2"/>
              <a:buChar char="v"/>
            </a:pPr>
            <a:r>
              <a:rPr lang="es-PE" altLang="es-PE" sz="2000" b="1" dirty="0">
                <a:latin typeface="Candara" pitchFamily="34" charset="0"/>
                <a:cs typeface="Arial" charset="0"/>
              </a:rPr>
              <a:t>Compromisos de Gestión y Metas de Cobertura </a:t>
            </a:r>
            <a:r>
              <a:rPr lang="es-PE" altLang="es-PE" sz="2000" dirty="0">
                <a:latin typeface="Candara" pitchFamily="34" charset="0"/>
                <a:cs typeface="Arial" charset="0"/>
              </a:rPr>
              <a:t>vinculados a los resultados del DIT. </a:t>
            </a:r>
          </a:p>
          <a:p>
            <a:pPr marL="285750" indent="-285750" algn="just">
              <a:buClr>
                <a:srgbClr val="CC0066"/>
              </a:buClr>
              <a:buFont typeface="Wingdings" pitchFamily="2" charset="2"/>
              <a:buChar char="v"/>
            </a:pPr>
            <a:endParaRPr lang="es-PE" altLang="es-PE" sz="700" dirty="0">
              <a:latin typeface="Candara" pitchFamily="34" charset="0"/>
              <a:cs typeface="Arial" charset="0"/>
            </a:endParaRPr>
          </a:p>
          <a:p>
            <a:pPr marL="285750" indent="-285750" algn="just">
              <a:buClr>
                <a:srgbClr val="CC0066"/>
              </a:buClr>
              <a:buFont typeface="Wingdings" pitchFamily="2" charset="2"/>
              <a:buChar char="v"/>
            </a:pPr>
            <a:r>
              <a:rPr lang="es-PE" altLang="es-PE" sz="2000" dirty="0">
                <a:latin typeface="Candara" pitchFamily="34" charset="0"/>
                <a:cs typeface="Arial" charset="0"/>
              </a:rPr>
              <a:t>Condiciones y/o mecanismos para la asignación de los recursos del FED.</a:t>
            </a:r>
          </a:p>
          <a:p>
            <a:pPr marL="285750" indent="-285750" algn="just">
              <a:buClr>
                <a:srgbClr val="CC0066"/>
              </a:buClr>
              <a:buFont typeface="Wingdings" pitchFamily="2" charset="2"/>
              <a:buChar char="v"/>
            </a:pPr>
            <a:endParaRPr lang="es-PE" altLang="es-PE" sz="700" dirty="0">
              <a:latin typeface="Candara" pitchFamily="34" charset="0"/>
              <a:cs typeface="Arial" charset="0"/>
            </a:endParaRPr>
          </a:p>
          <a:p>
            <a:pPr marL="285750" indent="-285750" algn="just">
              <a:buClr>
                <a:srgbClr val="CC0066"/>
              </a:buClr>
              <a:buFont typeface="Wingdings" pitchFamily="2" charset="2"/>
              <a:buChar char="v"/>
            </a:pPr>
            <a:r>
              <a:rPr lang="es-PE" altLang="es-PE" sz="2000" b="1" dirty="0">
                <a:latin typeface="Candara" pitchFamily="34" charset="0"/>
                <a:cs typeface="Arial" charset="0"/>
              </a:rPr>
              <a:t>Distritos de los quintiles de pobreza 1 y 2 </a:t>
            </a:r>
            <a:r>
              <a:rPr lang="es-PE" altLang="es-PE" sz="2000" dirty="0" smtClean="0">
                <a:latin typeface="Candara" pitchFamily="34" charset="0"/>
                <a:cs typeface="Arial" charset="0"/>
              </a:rPr>
              <a:t>del </a:t>
            </a:r>
            <a:r>
              <a:rPr lang="es-PE" altLang="es-PE" sz="2000" dirty="0">
                <a:latin typeface="Candara" pitchFamily="34" charset="0"/>
                <a:cs typeface="Arial" charset="0"/>
              </a:rPr>
              <a:t>departamento priorizados para la medición del cumplimiento de los compromisos.</a:t>
            </a:r>
          </a:p>
          <a:p>
            <a:pPr marL="285750" indent="-285750" algn="just">
              <a:buClr>
                <a:srgbClr val="CC0066"/>
              </a:buClr>
              <a:buFont typeface="Wingdings" pitchFamily="2" charset="2"/>
              <a:buChar char="v"/>
            </a:pPr>
            <a:endParaRPr lang="es-PE" altLang="es-PE" sz="700" dirty="0">
              <a:latin typeface="Candara" pitchFamily="34" charset="0"/>
              <a:cs typeface="Arial" charset="0"/>
            </a:endParaRPr>
          </a:p>
          <a:p>
            <a:pPr marL="285750" indent="-285750" algn="just">
              <a:buClr>
                <a:srgbClr val="CC0066"/>
              </a:buClr>
              <a:buFont typeface="Wingdings" pitchFamily="2" charset="2"/>
              <a:buChar char="v"/>
            </a:pPr>
            <a:r>
              <a:rPr lang="es-PE" altLang="es-PE" sz="2000" dirty="0">
                <a:latin typeface="Candara" pitchFamily="34" charset="0"/>
                <a:cs typeface="Arial" charset="0"/>
              </a:rPr>
              <a:t>Vigencia del FED y montos asignados.</a:t>
            </a:r>
          </a:p>
          <a:p>
            <a:pPr marL="285750" indent="-285750" algn="just">
              <a:buClr>
                <a:srgbClr val="CC0066"/>
              </a:buClr>
              <a:buFont typeface="Wingdings" pitchFamily="2" charset="2"/>
              <a:buChar char="v"/>
            </a:pPr>
            <a:endParaRPr lang="es-PE" altLang="es-PE" sz="2000" dirty="0">
              <a:latin typeface="Candara" pitchFamily="34" charset="0"/>
              <a:cs typeface="Arial" charset="0"/>
            </a:endParaRPr>
          </a:p>
        </p:txBody>
      </p:sp>
      <p:sp>
        <p:nvSpPr>
          <p:cNvPr id="36866" name="AutoShape 2" descr="http://www.midis.gob.pe/images/noticias/2014/FED%20fase%20II%20en%20Palacio%20643x36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26" name="Picture 2" descr="https://c2.staticflickr.com/8/7607/17239017691_3b9d54fa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7455" y="1561212"/>
            <a:ext cx="4762500" cy="3171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0612" y="1912110"/>
            <a:ext cx="2948863" cy="316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4340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1 CuadroTexto"/>
          <p:cNvSpPr txBox="1">
            <a:spLocks noChangeArrowheads="1"/>
          </p:cNvSpPr>
          <p:nvPr/>
        </p:nvSpPr>
        <p:spPr bwMode="auto">
          <a:xfrm>
            <a:off x="182208" y="1485991"/>
            <a:ext cx="372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s-PE" sz="2000" b="1" dirty="0">
                <a:latin typeface="Candara" pitchFamily="34" charset="0"/>
              </a:rPr>
              <a:t>9 </a:t>
            </a:r>
            <a:r>
              <a:rPr lang="es-PE" altLang="es-PE" sz="2000" b="1" dirty="0" smtClean="0">
                <a:latin typeface="Candara" pitchFamily="34" charset="0"/>
              </a:rPr>
              <a:t>Gobiernos Regionales</a:t>
            </a:r>
            <a:endParaRPr lang="es-PE" altLang="es-PE" sz="2000" b="1" dirty="0">
              <a:latin typeface="Candara" pitchFamily="34" charset="0"/>
            </a:endParaRPr>
          </a:p>
        </p:txBody>
      </p:sp>
      <p:sp>
        <p:nvSpPr>
          <p:cNvPr id="13319" name="1 CuadroTexto"/>
          <p:cNvSpPr txBox="1">
            <a:spLocks noChangeArrowheads="1"/>
          </p:cNvSpPr>
          <p:nvPr/>
        </p:nvSpPr>
        <p:spPr bwMode="auto">
          <a:xfrm>
            <a:off x="4137610" y="1484084"/>
            <a:ext cx="372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s-PE" sz="2000" b="1" dirty="0">
                <a:latin typeface="Candara" pitchFamily="34" charset="0"/>
              </a:rPr>
              <a:t>16 Gobiernos Regionales </a:t>
            </a:r>
          </a:p>
        </p:txBody>
      </p:sp>
      <p:sp>
        <p:nvSpPr>
          <p:cNvPr id="14344" name="16 Rectángulo"/>
          <p:cNvSpPr>
            <a:spLocks noChangeArrowheads="1"/>
          </p:cNvSpPr>
          <p:nvPr/>
        </p:nvSpPr>
        <p:spPr bwMode="auto">
          <a:xfrm>
            <a:off x="3611986" y="155575"/>
            <a:ext cx="5133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s-PE" sz="3600" dirty="0" smtClean="0">
                <a:solidFill>
                  <a:schemeClr val="bg1"/>
                </a:solidFill>
                <a:latin typeface="Georgia" pitchFamily="18" charset="0"/>
              </a:rPr>
              <a:t>Ámbito de Intervención </a:t>
            </a:r>
            <a:endParaRPr lang="es-PE" altLang="es-PE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348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30" y="1853378"/>
            <a:ext cx="2856824" cy="322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7687" y="1910844"/>
            <a:ext cx="2526301" cy="316718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615175" y="1481223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>
                <a:latin typeface="Candara" pitchFamily="34" charset="0"/>
              </a:rPr>
              <a:t>25 </a:t>
            </a:r>
            <a:r>
              <a:rPr lang="es-PE" altLang="es-PE" sz="2000" b="1" dirty="0">
                <a:latin typeface="Candara" pitchFamily="34" charset="0"/>
              </a:rPr>
              <a:t>Gobiernos Regionales</a:t>
            </a:r>
            <a:endParaRPr lang="es-PE" sz="2000" b="1" dirty="0">
              <a:latin typeface="Candara" pitchFamily="34" charset="0"/>
            </a:endParaRPr>
          </a:p>
        </p:txBody>
      </p:sp>
      <p:pic>
        <p:nvPicPr>
          <p:cNvPr id="1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13" y="5907609"/>
            <a:ext cx="1648055" cy="714475"/>
          </a:xfrm>
          <a:prstGeom prst="rect">
            <a:avLst/>
          </a:prstGeom>
        </p:spPr>
      </p:pic>
      <p:sp>
        <p:nvSpPr>
          <p:cNvPr id="2" name="1 Flecha curvada hacia abajo"/>
          <p:cNvSpPr/>
          <p:nvPr/>
        </p:nvSpPr>
        <p:spPr>
          <a:xfrm>
            <a:off x="3070016" y="1944549"/>
            <a:ext cx="1588168" cy="431716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15 Flecha curvada hacia abajo"/>
          <p:cNvSpPr/>
          <p:nvPr/>
        </p:nvSpPr>
        <p:spPr>
          <a:xfrm>
            <a:off x="7290562" y="1996338"/>
            <a:ext cx="1588168" cy="431716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71133" y="3858823"/>
            <a:ext cx="124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latin typeface="Candara" panose="020E0502030303020204" pitchFamily="34" charset="0"/>
              </a:rPr>
              <a:t>1era </a:t>
            </a:r>
          </a:p>
          <a:p>
            <a:pPr algn="ctr"/>
            <a:r>
              <a:rPr lang="es-PE" sz="2000" b="1" dirty="0" smtClean="0">
                <a:latin typeface="Candara" panose="020E0502030303020204" pitchFamily="34" charset="0"/>
              </a:rPr>
              <a:t>Fase</a:t>
            </a:r>
            <a:endParaRPr lang="es-PE" sz="2000" b="1" dirty="0">
              <a:latin typeface="Candara" panose="020E0502030303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668582" y="3881948"/>
            <a:ext cx="124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latin typeface="Candara" panose="020E0502030303020204" pitchFamily="34" charset="0"/>
              </a:rPr>
              <a:t>3</a:t>
            </a:r>
            <a:r>
              <a:rPr lang="es-PE" sz="2000" b="1" dirty="0" smtClean="0">
                <a:latin typeface="Candara" panose="020E0502030303020204" pitchFamily="34" charset="0"/>
              </a:rPr>
              <a:t>era </a:t>
            </a:r>
          </a:p>
          <a:p>
            <a:pPr algn="ctr"/>
            <a:r>
              <a:rPr lang="es-PE" sz="2000" b="1" dirty="0" smtClean="0">
                <a:latin typeface="Candara" panose="020E0502030303020204" pitchFamily="34" charset="0"/>
              </a:rPr>
              <a:t>Fase</a:t>
            </a:r>
            <a:endParaRPr lang="es-PE" sz="2000" b="1" dirty="0">
              <a:latin typeface="Candara" panose="020E0502030303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57142" y="3881948"/>
            <a:ext cx="124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latin typeface="Candara" panose="020E0502030303020204" pitchFamily="34" charset="0"/>
              </a:rPr>
              <a:t>2da </a:t>
            </a:r>
          </a:p>
          <a:p>
            <a:pPr algn="ctr"/>
            <a:r>
              <a:rPr lang="es-PE" sz="2000" b="1" dirty="0" smtClean="0">
                <a:latin typeface="Candara" panose="020E0502030303020204" pitchFamily="34" charset="0"/>
              </a:rPr>
              <a:t>Fase</a:t>
            </a:r>
            <a:endParaRPr lang="es-PE" sz="2000" b="1" dirty="0"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41132" y="5937567"/>
            <a:ext cx="2085827" cy="63094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Candara" panose="020E0502030303020204" pitchFamily="34" charset="0"/>
              </a:rPr>
              <a:t>1ra Fase (9 Gobiernos Regionales)</a:t>
            </a:r>
          </a:p>
          <a:p>
            <a:endParaRPr lang="es-ES" sz="200" dirty="0" smtClean="0">
              <a:latin typeface="Candara" panose="020E0502030303020204" pitchFamily="34" charset="0"/>
            </a:endParaRPr>
          </a:p>
          <a:p>
            <a:r>
              <a:rPr lang="es-ES" sz="1000" dirty="0" smtClean="0">
                <a:latin typeface="Candara" panose="020E0502030303020204" pitchFamily="34" charset="0"/>
              </a:rPr>
              <a:t>2da Fase (7 </a:t>
            </a:r>
            <a:r>
              <a:rPr lang="es-ES" sz="1100" dirty="0" smtClean="0">
                <a:latin typeface="Candara" panose="020E0502030303020204" pitchFamily="34" charset="0"/>
              </a:rPr>
              <a:t>Gobiernos</a:t>
            </a:r>
            <a:r>
              <a:rPr lang="es-ES" sz="1000" dirty="0" smtClean="0">
                <a:latin typeface="Candara" panose="020E0502030303020204" pitchFamily="34" charset="0"/>
              </a:rPr>
              <a:t> Regionales)</a:t>
            </a:r>
          </a:p>
          <a:p>
            <a:endParaRPr lang="es-ES" sz="200" dirty="0" smtClean="0">
              <a:latin typeface="Candara" panose="020E0502030303020204" pitchFamily="34" charset="0"/>
            </a:endParaRPr>
          </a:p>
          <a:p>
            <a:r>
              <a:rPr lang="es-ES" sz="1000" dirty="0" smtClean="0">
                <a:latin typeface="Candara" panose="020E0502030303020204" pitchFamily="34" charset="0"/>
              </a:rPr>
              <a:t>3ra Fase (9 Gobiernos Regionales)</a:t>
            </a:r>
            <a:endParaRPr lang="es-ES" sz="1000" dirty="0">
              <a:latin typeface="Candara" panose="020E0502030303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0742" y="5352255"/>
            <a:ext cx="293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Candara" panose="020E0502030303020204" pitchFamily="34" charset="0"/>
              </a:rPr>
              <a:t>Suscripción del CAD: 15 mayo 2014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732237" y="5346126"/>
            <a:ext cx="322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Candara" panose="020E0502030303020204" pitchFamily="34" charset="0"/>
              </a:rPr>
              <a:t>Suscripción del CAD: 27 octubre 2014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828749" y="5346126"/>
            <a:ext cx="284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Candara" panose="020E0502030303020204" pitchFamily="34" charset="0"/>
              </a:rPr>
              <a:t>Suscripción del CAD: 22 abril 2015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75728" y="5944118"/>
            <a:ext cx="669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 smtClean="0">
                <a:latin typeface="Candara" panose="020E0502030303020204" pitchFamily="34" charset="0"/>
              </a:rPr>
              <a:t>…….1,063 distritos más pobres del Perú mejoran la entrega de servicios de salud, educación y acceso a agua clorada</a:t>
            </a:r>
            <a:endParaRPr lang="es-PE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011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8435" name="5 CuadroTexto"/>
          <p:cNvSpPr txBox="1">
            <a:spLocks noChangeArrowheads="1"/>
          </p:cNvSpPr>
          <p:nvPr/>
        </p:nvSpPr>
        <p:spPr bwMode="auto">
          <a:xfrm>
            <a:off x="93663" y="152400"/>
            <a:ext cx="12004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PE" sz="3600" dirty="0" smtClean="0">
                <a:solidFill>
                  <a:schemeClr val="bg1"/>
                </a:solidFill>
                <a:latin typeface="Georgia" pitchFamily="18" charset="0"/>
              </a:rPr>
              <a:t>Recursos Asignados</a:t>
            </a:r>
            <a:endParaRPr lang="es-MX" altLang="es-PE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8438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2465010749"/>
              </p:ext>
            </p:extLst>
          </p:nvPr>
        </p:nvGraphicFramePr>
        <p:xfrm>
          <a:off x="3749844" y="2334828"/>
          <a:ext cx="3955974" cy="314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xmlns="" val="1209550861"/>
              </p:ext>
            </p:extLst>
          </p:nvPr>
        </p:nvGraphicFramePr>
        <p:xfrm>
          <a:off x="-270260" y="2345185"/>
          <a:ext cx="3955974" cy="314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xmlns="" val="1558504393"/>
              </p:ext>
            </p:extLst>
          </p:nvPr>
        </p:nvGraphicFramePr>
        <p:xfrm>
          <a:off x="8142365" y="2263806"/>
          <a:ext cx="3955973" cy="314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2138" y="1628156"/>
            <a:ext cx="2521258" cy="3693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Candara" panose="020E0502030303020204" pitchFamily="34" charset="0"/>
              </a:rPr>
              <a:t> 2014 – 2015</a:t>
            </a:r>
            <a:endParaRPr lang="es-PE" dirty="0">
              <a:latin typeface="Candara" panose="020E0502030303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35371" y="1642369"/>
            <a:ext cx="2521258" cy="3693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Candara" panose="020E0502030303020204" pitchFamily="34" charset="0"/>
              </a:rPr>
              <a:t> 2014 - 2015</a:t>
            </a:r>
            <a:endParaRPr lang="es-PE" dirty="0">
              <a:latin typeface="Candara" panose="020E0502030303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778536" y="1642369"/>
            <a:ext cx="2521258" cy="3693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Candara" panose="020E0502030303020204" pitchFamily="34" charset="0"/>
              </a:rPr>
              <a:t> 2014</a:t>
            </a:r>
            <a:endParaRPr lang="es-PE" dirty="0">
              <a:latin typeface="Candara" panose="020E05020303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56660" y="6045694"/>
            <a:ext cx="807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Candara" panose="020E0502030303020204" pitchFamily="34" charset="0"/>
              </a:rPr>
              <a:t>86.6 MM de dólares anuales</a:t>
            </a:r>
            <a:r>
              <a:rPr lang="es-PE" dirty="0" smtClean="0">
                <a:latin typeface="Candara" panose="020E0502030303020204" pitchFamily="34" charset="0"/>
              </a:rPr>
              <a:t> asignados al FED para la adquisición de bienes y servicios y bienes de capital vinculados  a los programas presupuestales del DIT</a:t>
            </a:r>
            <a:endParaRPr lang="es-PE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043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5013"/>
            <a:ext cx="12192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uadroTexto 4"/>
          <p:cNvSpPr txBox="1">
            <a:spLocks noChangeArrowheads="1"/>
          </p:cNvSpPr>
          <p:nvPr/>
        </p:nvSpPr>
        <p:spPr bwMode="auto">
          <a:xfrm>
            <a:off x="1350263" y="2705725"/>
            <a:ext cx="94914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PE" sz="4400" dirty="0" smtClean="0">
                <a:solidFill>
                  <a:schemeClr val="bg1"/>
                </a:solidFill>
                <a:latin typeface="Georgia" pitchFamily="18" charset="0"/>
              </a:rPr>
              <a:t>III. Algunos Resultados </a:t>
            </a:r>
            <a:endParaRPr lang="es-MX" altLang="es-PE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03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schemeClr val="bg1"/>
              </a:solidFill>
            </a:endParaRPr>
          </a:p>
        </p:txBody>
      </p:sp>
      <p:sp>
        <p:nvSpPr>
          <p:cNvPr id="24579" name="5 CuadroTexto"/>
          <p:cNvSpPr txBox="1">
            <a:spLocks noChangeArrowheads="1"/>
          </p:cNvSpPr>
          <p:nvPr/>
        </p:nvSpPr>
        <p:spPr bwMode="auto">
          <a:xfrm>
            <a:off x="546000" y="-65089"/>
            <a:ext cx="10914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PE" sz="280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Cada niña y niño debe recibir el </a:t>
            </a:r>
            <a:r>
              <a:rPr lang="es-MX" altLang="es-PE" sz="360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paquete integrado </a:t>
            </a:r>
            <a:r>
              <a:rPr lang="es-MX" altLang="es-PE" sz="280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de intervenciones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8132054" y="1164156"/>
          <a:ext cx="3503686" cy="375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/>
          </p:nvPr>
        </p:nvGraphicFramePr>
        <p:xfrm>
          <a:off x="4220754" y="1181757"/>
          <a:ext cx="3621314" cy="374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/>
          <p:cNvGraphicFramePr/>
          <p:nvPr>
            <p:extLst/>
          </p:nvPr>
        </p:nvGraphicFramePr>
        <p:xfrm>
          <a:off x="412025" y="1192453"/>
          <a:ext cx="3556000" cy="371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4583" name="Imagen 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4" name="9 Grupo"/>
          <p:cNvGrpSpPr>
            <a:grpSpLocks/>
          </p:cNvGrpSpPr>
          <p:nvPr/>
        </p:nvGrpSpPr>
        <p:grpSpPr bwMode="auto">
          <a:xfrm>
            <a:off x="1550985" y="5056093"/>
            <a:ext cx="9240189" cy="1453609"/>
            <a:chOff x="145643" y="694181"/>
            <a:chExt cx="3557280" cy="319337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10 Rectángulo redondeado"/>
            <p:cNvSpPr/>
            <p:nvPr/>
          </p:nvSpPr>
          <p:spPr>
            <a:xfrm>
              <a:off x="145643" y="694181"/>
              <a:ext cx="3552641" cy="3193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50282" y="917228"/>
              <a:ext cx="3552641" cy="10176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spcAft>
                  <a:spcPts val="0"/>
                </a:spcAft>
                <a:defRPr/>
              </a:pPr>
              <a:r>
                <a:rPr lang="es-PE" sz="3200" b="1" dirty="0">
                  <a:latin typeface="Candara" panose="020E0502030303020204" pitchFamily="34" charset="0"/>
                </a:rPr>
                <a:t>Paquete 4 </a:t>
              </a:r>
            </a:p>
            <a:p>
              <a:pPr algn="ctr" defTabSz="1600200">
                <a:spcAft>
                  <a:spcPts val="0"/>
                </a:spcAft>
                <a:defRPr/>
              </a:pPr>
              <a:r>
                <a:rPr lang="es-PE" sz="2000" i="1" dirty="0">
                  <a:latin typeface="Candara" panose="020E0502030303020204" pitchFamily="34" charset="0"/>
                </a:rPr>
                <a:t>Entorno</a:t>
              </a:r>
            </a:p>
          </p:txBody>
        </p:sp>
      </p:grpSp>
      <p:grpSp>
        <p:nvGrpSpPr>
          <p:cNvPr id="24585" name="12 Grupo"/>
          <p:cNvGrpSpPr>
            <a:grpSpLocks/>
          </p:cNvGrpSpPr>
          <p:nvPr/>
        </p:nvGrpSpPr>
        <p:grpSpPr bwMode="auto">
          <a:xfrm>
            <a:off x="2909888" y="5764213"/>
            <a:ext cx="6594475" cy="612775"/>
            <a:chOff x="552834" y="1270440"/>
            <a:chExt cx="2659998" cy="2179155"/>
          </a:xfrm>
        </p:grpSpPr>
        <p:sp>
          <p:nvSpPr>
            <p:cNvPr id="14" name="13 Rectángulo redondeado"/>
            <p:cNvSpPr/>
            <p:nvPr/>
          </p:nvSpPr>
          <p:spPr>
            <a:xfrm>
              <a:off x="552834" y="1270440"/>
              <a:ext cx="2659998" cy="217915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616869" y="1291891"/>
              <a:ext cx="2531929" cy="205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34290" rIns="45720" bIns="3429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dirty="0">
                  <a:solidFill>
                    <a:schemeClr val="bg1"/>
                  </a:solidFill>
                  <a:latin typeface="Candara" panose="020E0502030303020204" pitchFamily="34" charset="0"/>
                </a:rPr>
                <a:t>Acceso a agua clorada para consumo humano </a:t>
              </a:r>
              <a:r>
                <a:rPr lang="es-ES" dirty="0">
                  <a:solidFill>
                    <a:schemeClr val="bg1"/>
                  </a:solidFill>
                  <a:latin typeface="Candara" panose="020E0502030303020204" pitchFamily="34" charset="0"/>
                </a:rPr>
                <a:t>(cloro residual en muestra de agua de consumo &gt;= 0.1 mg/l).</a:t>
              </a:r>
              <a:endParaRPr lang="es-PE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aphicFrame>
        <p:nvGraphicFramePr>
          <p:cNvPr id="16" name="Diagrama 7"/>
          <p:cNvGraphicFramePr/>
          <p:nvPr>
            <p:extLst>
              <p:ext uri="{D42A27DB-BD31-4B8C-83A1-F6EECF244321}">
                <p14:modId xmlns:p14="http://schemas.microsoft.com/office/powerpoint/2010/main" xmlns="" val="2063529428"/>
              </p:ext>
            </p:extLst>
          </p:nvPr>
        </p:nvGraphicFramePr>
        <p:xfrm>
          <a:off x="4249629" y="1103552"/>
          <a:ext cx="3621314" cy="385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xmlns="" val="858658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11 Rectángulo"/>
          <p:cNvSpPr/>
          <p:nvPr/>
        </p:nvSpPr>
        <p:spPr>
          <a:xfrm>
            <a:off x="119063" y="141288"/>
            <a:ext cx="11953875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3200" dirty="0">
                <a:latin typeface="Georgia" panose="02040502050405020303" pitchFamily="18" charset="0"/>
              </a:rPr>
              <a:t>Paquete 1: Antes del Parto</a:t>
            </a:r>
          </a:p>
        </p:txBody>
      </p:sp>
      <p:pic>
        <p:nvPicPr>
          <p:cNvPr id="1536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upo 1"/>
          <p:cNvGrpSpPr>
            <a:grpSpLocks/>
          </p:cNvGrpSpPr>
          <p:nvPr/>
        </p:nvGrpSpPr>
        <p:grpSpPr bwMode="auto">
          <a:xfrm>
            <a:off x="446088" y="1233996"/>
            <a:ext cx="11745912" cy="2423604"/>
            <a:chOff x="1361872" y="1166813"/>
            <a:chExt cx="5583677" cy="5292725"/>
          </a:xfrm>
        </p:grpSpPr>
        <p:grpSp>
          <p:nvGrpSpPr>
            <p:cNvPr id="15428" name="Grupo 14"/>
            <p:cNvGrpSpPr>
              <a:grpSpLocks/>
            </p:cNvGrpSpPr>
            <p:nvPr/>
          </p:nvGrpSpPr>
          <p:grpSpPr bwMode="auto">
            <a:xfrm>
              <a:off x="1361872" y="1166813"/>
              <a:ext cx="5583677" cy="5292725"/>
              <a:chOff x="1768" y="0"/>
              <a:chExt cx="3617777" cy="5293431"/>
            </a:xfrm>
          </p:grpSpPr>
          <p:sp>
            <p:nvSpPr>
              <p:cNvPr id="16" name="Rectángulo redondeado 15"/>
              <p:cNvSpPr/>
              <p:nvPr/>
            </p:nvSpPr>
            <p:spPr>
              <a:xfrm>
                <a:off x="21664" y="0"/>
                <a:ext cx="3449461" cy="5293431"/>
              </a:xfrm>
              <a:prstGeom prst="roundRect">
                <a:avLst>
                  <a:gd name="adj" fmla="val 100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0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ctángulo 16"/>
              <p:cNvSpPr/>
              <p:nvPr/>
            </p:nvSpPr>
            <p:spPr>
              <a:xfrm>
                <a:off x="1768" y="0"/>
                <a:ext cx="3617777" cy="15883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7160" tIns="137160" rIns="137160" bIns="13716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PE" sz="1600" b="1" dirty="0" smtClean="0">
                  <a:latin typeface="Candara" panose="020E0502030303020204" pitchFamily="34" charset="0"/>
                </a:endParaRPr>
              </a:p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2800" b="1" dirty="0" smtClean="0">
                    <a:latin typeface="Candara" panose="020E0502030303020204" pitchFamily="34" charset="0"/>
                  </a:rPr>
                  <a:t>Indicador </a:t>
                </a:r>
                <a:r>
                  <a:rPr lang="es-PE" sz="2800" b="1" dirty="0">
                    <a:latin typeface="Candara" panose="020E0502030303020204" pitchFamily="34" charset="0"/>
                  </a:rPr>
                  <a:t>1 </a:t>
                </a:r>
              </a:p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PE" sz="3200" b="1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15429" name="Grupo 17"/>
            <p:cNvGrpSpPr>
              <a:grpSpLocks/>
            </p:cNvGrpSpPr>
            <p:nvPr/>
          </p:nvGrpSpPr>
          <p:grpSpPr bwMode="auto">
            <a:xfrm>
              <a:off x="1691927" y="2113465"/>
              <a:ext cx="4738690" cy="3901457"/>
              <a:chOff x="-1516772" y="1902857"/>
              <a:chExt cx="2531135" cy="3902044"/>
            </a:xfrm>
          </p:grpSpPr>
          <p:sp>
            <p:nvSpPr>
              <p:cNvPr id="19" name="Rectángulo redondeado 18"/>
              <p:cNvSpPr/>
              <p:nvPr/>
            </p:nvSpPr>
            <p:spPr>
              <a:xfrm>
                <a:off x="-1516772" y="1902857"/>
                <a:ext cx="2531135" cy="3902044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-1444883" y="2105190"/>
                <a:ext cx="2363691" cy="3513315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960" rIns="60960" spcCol="1270" anchor="ctr"/>
              <a:lstStyle/>
              <a:p>
                <a:pPr algn="ctr">
                  <a:defRPr/>
                </a:pPr>
                <a:r>
                  <a:rPr lang="es-ES" sz="2000" dirty="0" smtClean="0">
                    <a:latin typeface="Candara" panose="020E0502030303020204" pitchFamily="34" charset="0"/>
                  </a:rPr>
                  <a:t>Se </a:t>
                </a:r>
                <a:r>
                  <a:rPr lang="es-ES" sz="2400" dirty="0" smtClean="0">
                    <a:latin typeface="Candara" panose="020E0502030303020204" pitchFamily="34" charset="0"/>
                  </a:rPr>
                  <a:t>ha incrementado en 11 puntos </a:t>
                </a:r>
                <a:r>
                  <a:rPr lang="es-ES" sz="2400" dirty="0">
                    <a:latin typeface="Candara" panose="020E0502030303020204" pitchFamily="34" charset="0"/>
                  </a:rPr>
                  <a:t>porcentuales ( de 2% a 13%) </a:t>
                </a:r>
                <a:r>
                  <a:rPr lang="es-ES" sz="2000" dirty="0" smtClean="0">
                    <a:latin typeface="Candara" panose="020E0502030303020204" pitchFamily="34" charset="0"/>
                  </a:rPr>
                  <a:t>la proporción de mujeres de los distritos más pobres de los departamentos que durante la gestación tuvieron 4 </a:t>
                </a:r>
                <a:r>
                  <a:rPr lang="es-ES" sz="2000" dirty="0">
                    <a:latin typeface="Candara" panose="020E0502030303020204" pitchFamily="34" charset="0"/>
                  </a:rPr>
                  <a:t>exámenes auxiliares (examen completo de orina, hemoglobina/ hematocrito, tamizaje VIH, tamizaje Sífilis) en el primer trimestre y al menos 4 atenciones prenatales con suplemento de hierro y ácido fólico.</a:t>
                </a:r>
              </a:p>
            </p:txBody>
          </p:sp>
        </p:grpSp>
      </p:grpSp>
      <p:pic>
        <p:nvPicPr>
          <p:cNvPr id="15366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8" t="13214" r="61353" b="81003"/>
          <a:stretch>
            <a:fillRect/>
          </a:stretch>
        </p:blipFill>
        <p:spPr bwMode="auto">
          <a:xfrm>
            <a:off x="9472613" y="6327775"/>
            <a:ext cx="2640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8" descr="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932"/>
          <a:stretch>
            <a:fillRect/>
          </a:stretch>
        </p:blipFill>
        <p:spPr bwMode="auto">
          <a:xfrm>
            <a:off x="68263" y="6338888"/>
            <a:ext cx="26574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a 26"/>
          <p:cNvGraphicFramePr>
            <a:graphicFrameLocks noGrp="1"/>
          </p:cNvGraphicFramePr>
          <p:nvPr>
            <p:extLst/>
          </p:nvPr>
        </p:nvGraphicFramePr>
        <p:xfrm>
          <a:off x="3410712" y="3760216"/>
          <a:ext cx="4974336" cy="22187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03896"/>
                <a:gridCol w="745528"/>
                <a:gridCol w="667512"/>
                <a:gridCol w="694944"/>
                <a:gridCol w="1362456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effectLst/>
                          <a:latin typeface="Candara" panose="020E0502030303020204" pitchFamily="34" charset="0"/>
                        </a:rPr>
                        <a:t>Departamento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Línea de base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Meta 2014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>
                    <a:solidFill>
                      <a:srgbClr val="76C0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Meta</a:t>
                      </a:r>
                      <a:r>
                        <a:rPr lang="es-PE" sz="1600" b="1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Alcanzada 2014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>
                    <a:solidFill>
                      <a:srgbClr val="76C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>
                    <a:solidFill>
                      <a:srgbClr val="76C0D4"/>
                    </a:solidFill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Ayacucho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r>
                        <a:rPr lang="es-PE" sz="16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13%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27 </a:t>
                      </a:r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puntos</a:t>
                      </a:r>
                      <a:endParaRPr lang="es-E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Amazonas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r>
                        <a:rPr lang="es-PE" sz="16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12%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16 </a:t>
                      </a:r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puntos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Cajamarca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r>
                        <a:rPr lang="es-PE" sz="16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10%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14 </a:t>
                      </a:r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puntos</a:t>
                      </a:r>
                    </a:p>
                  </a:txBody>
                  <a:tcPr marL="9525" marR="9525" marT="9525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Huancavelica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r>
                        <a:rPr lang="es-PE" sz="16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10%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13 </a:t>
                      </a:r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puntos</a:t>
                      </a:r>
                    </a:p>
                  </a:txBody>
                  <a:tcPr marL="9525" marR="9525" marT="9525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Huánuco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r>
                        <a:rPr lang="es-PE" sz="16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10%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6" marR="714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10 </a:t>
                      </a:r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puntos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Flecha derecha 1"/>
          <p:cNvSpPr/>
          <p:nvPr/>
        </p:nvSpPr>
        <p:spPr>
          <a:xfrm rot="16200000">
            <a:off x="6995578" y="4364522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Flecha derecha 30"/>
          <p:cNvSpPr/>
          <p:nvPr/>
        </p:nvSpPr>
        <p:spPr>
          <a:xfrm rot="16200000">
            <a:off x="7004441" y="4709407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Flecha derecha 31"/>
          <p:cNvSpPr/>
          <p:nvPr/>
        </p:nvSpPr>
        <p:spPr>
          <a:xfrm rot="16200000">
            <a:off x="7022729" y="5070058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87" y="5340867"/>
            <a:ext cx="188992" cy="2621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87" y="5675538"/>
            <a:ext cx="188992" cy="262151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3320249" y="6077278"/>
            <a:ext cx="2210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smtClean="0">
                <a:latin typeface="Candara" panose="020E0502030303020204" pitchFamily="34" charset="0"/>
              </a:rPr>
              <a:t>Fuente: SIS - MINSA </a:t>
            </a:r>
            <a:endParaRPr lang="es-PE" sz="105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72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0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1946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946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redondeado 15"/>
          <p:cNvSpPr/>
          <p:nvPr/>
        </p:nvSpPr>
        <p:spPr>
          <a:xfrm>
            <a:off x="592138" y="1236372"/>
            <a:ext cx="11223688" cy="2468547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PE" sz="2800" b="1" dirty="0">
                <a:latin typeface="Candara" panose="020E0502030303020204" pitchFamily="34" charset="0"/>
              </a:rPr>
              <a:t>Indicador 3</a:t>
            </a:r>
          </a:p>
        </p:txBody>
      </p:sp>
      <p:grpSp>
        <p:nvGrpSpPr>
          <p:cNvPr id="3" name="Grupo 17"/>
          <p:cNvGrpSpPr/>
          <p:nvPr/>
        </p:nvGrpSpPr>
        <p:grpSpPr>
          <a:xfrm>
            <a:off x="1136234" y="1781304"/>
            <a:ext cx="10261547" cy="1758192"/>
            <a:chOff x="-1935230" y="1890177"/>
            <a:chExt cx="2844800" cy="3848365"/>
          </a:xfrm>
          <a:solidFill>
            <a:schemeClr val="accent6"/>
          </a:solidFill>
        </p:grpSpPr>
        <p:sp>
          <p:nvSpPr>
            <p:cNvPr id="19" name="Rectángulo redondeado 18"/>
            <p:cNvSpPr/>
            <p:nvPr/>
          </p:nvSpPr>
          <p:spPr>
            <a:xfrm>
              <a:off x="-1935230" y="1890177"/>
              <a:ext cx="2844800" cy="384836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-1754877" y="2290802"/>
              <a:ext cx="2504339" cy="330971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rIns="60960" spcCol="1270" anchor="ctr"/>
            <a:lstStyle/>
            <a:p>
              <a:pPr algn="ctr">
                <a:defRPr/>
              </a:pPr>
              <a:r>
                <a:rPr lang="es-MX" sz="2000" dirty="0" smtClean="0">
                  <a:latin typeface="Candara" panose="020E0502030303020204" pitchFamily="34" charset="0"/>
                </a:rPr>
                <a:t>Se ha </a:t>
              </a:r>
              <a:r>
                <a:rPr lang="es-MX" sz="2400" dirty="0" smtClean="0">
                  <a:latin typeface="Candara" panose="020E0502030303020204" pitchFamily="34" charset="0"/>
                </a:rPr>
                <a:t>incrementado de 18 % a  21 %</a:t>
              </a:r>
              <a:r>
                <a:rPr lang="es-MX" sz="2000" dirty="0" smtClean="0">
                  <a:latin typeface="Candara" panose="020E0502030303020204" pitchFamily="34" charset="0"/>
                </a:rPr>
                <a:t> la proporción de niños </a:t>
              </a:r>
              <a:r>
                <a:rPr lang="es-MX" sz="2000" dirty="0">
                  <a:latin typeface="Candara" panose="020E0502030303020204" pitchFamily="34" charset="0"/>
                </a:rPr>
                <a:t>y niñas menores de 24 meses de edad de los distritos </a:t>
              </a:r>
              <a:r>
                <a:rPr lang="es-MX" sz="2000" dirty="0" smtClean="0">
                  <a:latin typeface="Candara" panose="020E0502030303020204" pitchFamily="34" charset="0"/>
                </a:rPr>
                <a:t>más pobres de los departamentos que reciben </a:t>
              </a:r>
              <a:r>
                <a:rPr lang="es-MX" sz="2000" dirty="0">
                  <a:latin typeface="Candara" panose="020E0502030303020204" pitchFamily="34" charset="0"/>
                </a:rPr>
                <a:t>el paquete completo de productos claves: CRED completo para la edad, Vacunas de neumococo y rotavirus para la edad, suplementación de multimicronutrientes y CUI/DNI</a:t>
              </a:r>
              <a:r>
                <a:rPr lang="es-PE" sz="2000" dirty="0">
                  <a:latin typeface="Candara" panose="020E0502030303020204" pitchFamily="34" charset="0"/>
                </a:rPr>
                <a:t>.</a:t>
              </a:r>
              <a:endParaRPr lang="es-MX" sz="2000" dirty="0">
                <a:latin typeface="Candara" panose="020E0502030303020204" pitchFamily="34" charset="0"/>
              </a:endParaRPr>
            </a:p>
            <a:p>
              <a:pPr>
                <a:defRPr/>
              </a:pPr>
              <a:endParaRPr lang="es-MX" sz="2000" dirty="0">
                <a:latin typeface="Candara" panose="020E0502030303020204" pitchFamily="34" charset="0"/>
              </a:endParaRPr>
            </a:p>
          </p:txBody>
        </p:sp>
      </p:grpSp>
      <p:pic>
        <p:nvPicPr>
          <p:cNvPr id="1946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8" t="13214" r="61353" b="81003"/>
          <a:stretch>
            <a:fillRect/>
          </a:stretch>
        </p:blipFill>
        <p:spPr bwMode="auto">
          <a:xfrm>
            <a:off x="9472613" y="6327775"/>
            <a:ext cx="2640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n 8" descr="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932"/>
          <a:stretch>
            <a:fillRect/>
          </a:stretch>
        </p:blipFill>
        <p:spPr bwMode="auto">
          <a:xfrm>
            <a:off x="68263" y="6338888"/>
            <a:ext cx="26574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3636116" y="3910517"/>
          <a:ext cx="5425589" cy="199636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61617"/>
                <a:gridCol w="740649"/>
                <a:gridCol w="744976"/>
                <a:gridCol w="651298"/>
                <a:gridCol w="1527049"/>
              </a:tblGrid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effectLst/>
                          <a:latin typeface="Candara" panose="020E0502030303020204" pitchFamily="34" charset="0"/>
                        </a:rPr>
                        <a:t>Departamento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Línea de base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Meta 2014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Meta</a:t>
                      </a:r>
                      <a:r>
                        <a:rPr lang="es-PE" sz="1600" b="1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Alcanzada 2014</a:t>
                      </a:r>
                      <a:endParaRPr lang="es-P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Huánuco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21%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31%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38%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17 puntos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Amazonas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10%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20%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22%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12 puntos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Apurímac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35%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45%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40%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5 puntos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Huancavelica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44%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50%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48%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  <a:r>
                        <a:rPr lang="es-E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puntos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3539705" y="6208083"/>
            <a:ext cx="2210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smtClean="0">
                <a:latin typeface="Candara" panose="020E0502030303020204" pitchFamily="34" charset="0"/>
              </a:rPr>
              <a:t>Fuente: ENDES</a:t>
            </a:r>
            <a:endParaRPr lang="es-PE" sz="1050" dirty="0">
              <a:latin typeface="Candara" panose="020E0502030303020204" pitchFamily="34" charset="0"/>
            </a:endParaRPr>
          </a:p>
        </p:txBody>
      </p:sp>
      <p:sp>
        <p:nvSpPr>
          <p:cNvPr id="13" name="11 Rectángulo"/>
          <p:cNvSpPr/>
          <p:nvPr/>
        </p:nvSpPr>
        <p:spPr>
          <a:xfrm>
            <a:off x="119063" y="141288"/>
            <a:ext cx="11953875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3200" dirty="0">
                <a:latin typeface="Georgia" panose="02040502050405020303" pitchFamily="18" charset="0"/>
              </a:rPr>
              <a:t>Paquete 2: Los primeros 24 meses</a:t>
            </a:r>
          </a:p>
        </p:txBody>
      </p:sp>
      <p:sp>
        <p:nvSpPr>
          <p:cNvPr id="15" name="Flecha derecha 14"/>
          <p:cNvSpPr/>
          <p:nvPr/>
        </p:nvSpPr>
        <p:spPr>
          <a:xfrm rot="16200000">
            <a:off x="7544219" y="4649991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 derecha 16"/>
          <p:cNvSpPr/>
          <p:nvPr/>
        </p:nvSpPr>
        <p:spPr>
          <a:xfrm rot="16200000">
            <a:off x="7544219" y="4952053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 derecha 17"/>
          <p:cNvSpPr/>
          <p:nvPr/>
        </p:nvSpPr>
        <p:spPr>
          <a:xfrm rot="16200000">
            <a:off x="7544219" y="5325371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lecha derecha 20"/>
          <p:cNvSpPr/>
          <p:nvPr/>
        </p:nvSpPr>
        <p:spPr>
          <a:xfrm rot="16200000">
            <a:off x="7544219" y="5661021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490764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-26988"/>
            <a:ext cx="12192000" cy="890588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11 Rectángulo"/>
          <p:cNvSpPr/>
          <p:nvPr/>
        </p:nvSpPr>
        <p:spPr>
          <a:xfrm>
            <a:off x="119063" y="141288"/>
            <a:ext cx="11953875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3200" dirty="0">
                <a:latin typeface="Georgia" panose="02040502050405020303" pitchFamily="18" charset="0"/>
              </a:rPr>
              <a:t>Paquete 2: Los primeros 24 meses</a:t>
            </a:r>
          </a:p>
        </p:txBody>
      </p:sp>
      <p:pic>
        <p:nvPicPr>
          <p:cNvPr id="2150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4"/>
          <p:cNvGrpSpPr/>
          <p:nvPr/>
        </p:nvGrpSpPr>
        <p:grpSpPr bwMode="auto">
          <a:xfrm>
            <a:off x="439736" y="1143001"/>
            <a:ext cx="11672888" cy="2575959"/>
            <a:chOff x="14068" y="16469"/>
            <a:chExt cx="3617777" cy="489373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" name="Rectángulo redondeado 15"/>
            <p:cNvSpPr/>
            <p:nvPr/>
          </p:nvSpPr>
          <p:spPr>
            <a:xfrm>
              <a:off x="14068" y="16469"/>
              <a:ext cx="3617777" cy="489373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24400" y="313767"/>
              <a:ext cx="3392688" cy="902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PE" sz="2800" b="1" dirty="0" smtClean="0">
                <a:latin typeface="Candara" panose="020E0502030303020204" pitchFamily="34" charset="0"/>
              </a:endParaRPr>
            </a:p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2800" b="1" dirty="0" smtClean="0">
                  <a:latin typeface="Candara" panose="020E0502030303020204" pitchFamily="34" charset="0"/>
                </a:rPr>
                <a:t>Indicador </a:t>
              </a:r>
              <a:r>
                <a:rPr lang="es-PE" sz="2800" b="1" dirty="0">
                  <a:latin typeface="Candara" panose="020E0502030303020204" pitchFamily="34" charset="0"/>
                </a:rPr>
                <a:t>4 </a:t>
              </a:r>
            </a:p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PE" sz="3200" b="1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3" name="Grupo 17"/>
          <p:cNvGrpSpPr/>
          <p:nvPr/>
        </p:nvGrpSpPr>
        <p:grpSpPr bwMode="auto">
          <a:xfrm>
            <a:off x="1011945" y="1664208"/>
            <a:ext cx="10216887" cy="1930445"/>
            <a:chOff x="-1683707" y="1683754"/>
            <a:chExt cx="2979044" cy="3939359"/>
          </a:xfrm>
          <a:solidFill>
            <a:schemeClr val="accent6"/>
          </a:solidFill>
        </p:grpSpPr>
        <p:sp>
          <p:nvSpPr>
            <p:cNvPr id="19" name="Rectángulo redondeado 18"/>
            <p:cNvSpPr/>
            <p:nvPr/>
          </p:nvSpPr>
          <p:spPr>
            <a:xfrm>
              <a:off x="-1683707" y="1683754"/>
              <a:ext cx="2979044" cy="393935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-1594780" y="2095699"/>
              <a:ext cx="2801187" cy="337752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rIns="60960" spcCol="1270" anchor="ctr"/>
            <a:lstStyle/>
            <a:p>
              <a:pPr algn="ctr">
                <a:defRPr/>
              </a:pPr>
              <a:endParaRPr lang="es-MX" sz="2000" dirty="0" smtClean="0">
                <a:latin typeface="Candara" panose="020E0502030303020204" pitchFamily="34" charset="0"/>
              </a:endParaRPr>
            </a:p>
            <a:p>
              <a:pPr algn="ctr">
                <a:defRPr/>
              </a:pPr>
              <a:r>
                <a:rPr lang="es-MX" sz="2000" dirty="0" smtClean="0">
                  <a:latin typeface="Candara" panose="020E0502030303020204" pitchFamily="34" charset="0"/>
                </a:rPr>
                <a:t>Se ha </a:t>
              </a:r>
              <a:r>
                <a:rPr lang="es-MX" sz="2400" dirty="0" smtClean="0">
                  <a:latin typeface="Candara" panose="020E0502030303020204" pitchFamily="34" charset="0"/>
                </a:rPr>
                <a:t>incrementado en </a:t>
              </a:r>
              <a:r>
                <a:rPr lang="es-MX" sz="2800" dirty="0" smtClean="0">
                  <a:latin typeface="Candara" panose="020E0502030303020204" pitchFamily="34" charset="0"/>
                </a:rPr>
                <a:t>28 puntos porcentuales (de 8 a 36%)</a:t>
              </a:r>
              <a:r>
                <a:rPr lang="es-MX" sz="2400" dirty="0" smtClean="0">
                  <a:latin typeface="Candara" panose="020E0502030303020204" pitchFamily="34" charset="0"/>
                </a:rPr>
                <a:t> </a:t>
              </a:r>
              <a:r>
                <a:rPr lang="es-MX" sz="2000" dirty="0" smtClean="0">
                  <a:latin typeface="Candara" panose="020E0502030303020204" pitchFamily="34" charset="0"/>
                </a:rPr>
                <a:t>la proporción de niños </a:t>
              </a:r>
              <a:r>
                <a:rPr lang="es-MX" sz="2000" dirty="0">
                  <a:latin typeface="Candara" panose="020E0502030303020204" pitchFamily="34" charset="0"/>
                </a:rPr>
                <a:t>y niñas menores de 12 meses de edad de los distritos </a:t>
              </a:r>
              <a:r>
                <a:rPr lang="es-MX" sz="2000" dirty="0" smtClean="0">
                  <a:latin typeface="Candara" panose="020E0502030303020204" pitchFamily="34" charset="0"/>
                </a:rPr>
                <a:t>más pobres de los departamento inscritos </a:t>
              </a:r>
              <a:r>
                <a:rPr lang="es-MX" sz="2000" dirty="0">
                  <a:latin typeface="Candara" panose="020E0502030303020204" pitchFamily="34" charset="0"/>
                </a:rPr>
                <a:t>en el Programa Nacional Cuna Más que reciben el paquete completo de productos claves: CRED completo para la edad, Vacunas de neumococo y rotavirus para la edad, suplementación de multimicronutrientes y DNI.</a:t>
              </a:r>
              <a:endParaRPr lang="es-PE" sz="2000" dirty="0">
                <a:latin typeface="Candara" panose="020E0502030303020204" pitchFamily="34" charset="0"/>
              </a:endParaRPr>
            </a:p>
            <a:p>
              <a:pPr>
                <a:defRPr/>
              </a:pPr>
              <a:endParaRPr lang="es-MX" sz="1900" dirty="0">
                <a:latin typeface="Candara" panose="020E0502030303020204" pitchFamily="34" charset="0"/>
              </a:endParaRPr>
            </a:p>
            <a:p>
              <a:pPr>
                <a:defRPr/>
              </a:pPr>
              <a:endParaRPr lang="es-MX" dirty="0">
                <a:latin typeface="Candara" panose="020E0502030303020204" pitchFamily="34" charset="0"/>
              </a:endParaRPr>
            </a:p>
          </p:txBody>
        </p:sp>
      </p:grpSp>
      <p:pic>
        <p:nvPicPr>
          <p:cNvPr id="21511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8" t="13214" r="61353" b="81003"/>
          <a:stretch>
            <a:fillRect/>
          </a:stretch>
        </p:blipFill>
        <p:spPr bwMode="auto">
          <a:xfrm>
            <a:off x="9472613" y="6327775"/>
            <a:ext cx="2640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n 8" descr="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932"/>
          <a:stretch>
            <a:fillRect/>
          </a:stretch>
        </p:blipFill>
        <p:spPr bwMode="auto">
          <a:xfrm>
            <a:off x="68263" y="6338888"/>
            <a:ext cx="26574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3266839" y="3854715"/>
          <a:ext cx="5938386" cy="268499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66976"/>
                <a:gridCol w="910945"/>
                <a:gridCol w="804722"/>
                <a:gridCol w="875729"/>
                <a:gridCol w="1680014"/>
              </a:tblGrid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effectLst/>
                          <a:latin typeface="Candara" panose="020E0502030303020204" pitchFamily="34" charset="0"/>
                        </a:rPr>
                        <a:t>Departamento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Línea de base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Meta 2014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Meta</a:t>
                      </a:r>
                      <a:r>
                        <a:rPr lang="es-PE" sz="1600" b="1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Alcanzada 2014</a:t>
                      </a:r>
                      <a:endParaRPr lang="es-P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Amazonas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0%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50%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s-PE" sz="160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Ayacucho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29%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50%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Apurímac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50%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Huánuco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1%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50%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Cajamarca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5%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50%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Huancavelica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22%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ndara" panose="020E0502030303020204" pitchFamily="34" charset="0"/>
                        </a:rPr>
                        <a:t>50%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</a:tbl>
          </a:graphicData>
        </a:graphic>
      </p:graphicFrame>
      <p:sp>
        <p:nvSpPr>
          <p:cNvPr id="29" name="Flecha derecha 28"/>
          <p:cNvSpPr/>
          <p:nvPr/>
        </p:nvSpPr>
        <p:spPr>
          <a:xfrm rot="16200000">
            <a:off x="7544218" y="4593122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Flecha derecha 29"/>
          <p:cNvSpPr/>
          <p:nvPr/>
        </p:nvSpPr>
        <p:spPr>
          <a:xfrm rot="16200000">
            <a:off x="7553081" y="4919719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Flecha derecha 30"/>
          <p:cNvSpPr/>
          <p:nvPr/>
        </p:nvSpPr>
        <p:spPr>
          <a:xfrm rot="16200000">
            <a:off x="7571369" y="5271226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327" y="5542035"/>
            <a:ext cx="188992" cy="26215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327" y="5894994"/>
            <a:ext cx="188992" cy="26215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532" y="6220521"/>
            <a:ext cx="188992" cy="262151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3086768" y="6539706"/>
            <a:ext cx="2210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smtClean="0">
                <a:latin typeface="Candara" panose="020E0502030303020204" pitchFamily="34" charset="0"/>
              </a:rPr>
              <a:t>Fuente: SIS/MINSA, RENIEC y PNCM </a:t>
            </a:r>
            <a:endParaRPr lang="es-PE" sz="105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312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-26988"/>
            <a:ext cx="12192000" cy="890588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11 Rectángulo"/>
          <p:cNvSpPr/>
          <p:nvPr/>
        </p:nvSpPr>
        <p:spPr>
          <a:xfrm>
            <a:off x="119063" y="141288"/>
            <a:ext cx="11953875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3200" dirty="0">
                <a:latin typeface="Georgia" panose="02040502050405020303" pitchFamily="18" charset="0"/>
              </a:rPr>
              <a:t>Paquete 3: Entre 3 y 5 años</a:t>
            </a:r>
          </a:p>
        </p:txBody>
      </p:sp>
      <p:pic>
        <p:nvPicPr>
          <p:cNvPr id="23556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4"/>
          <p:cNvGrpSpPr/>
          <p:nvPr/>
        </p:nvGrpSpPr>
        <p:grpSpPr>
          <a:xfrm>
            <a:off x="460375" y="1143000"/>
            <a:ext cx="11490833" cy="2029967"/>
            <a:chOff x="1768" y="0"/>
            <a:chExt cx="3617777" cy="529343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6" name="Rectángulo redondeado 15"/>
            <p:cNvSpPr/>
            <p:nvPr/>
          </p:nvSpPr>
          <p:spPr>
            <a:xfrm>
              <a:off x="1768" y="0"/>
              <a:ext cx="3617777" cy="529343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60224" y="297911"/>
              <a:ext cx="3331516" cy="10710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PE" sz="2800" b="1" dirty="0" smtClean="0">
                <a:latin typeface="Candara" panose="020E0502030303020204" pitchFamily="34" charset="0"/>
              </a:endParaRPr>
            </a:p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2800" b="1" dirty="0" smtClean="0">
                  <a:latin typeface="Candara" panose="020E0502030303020204" pitchFamily="34" charset="0"/>
                </a:rPr>
                <a:t>Indicador </a:t>
              </a:r>
              <a:r>
                <a:rPr lang="es-PE" sz="2800" b="1" dirty="0">
                  <a:latin typeface="Candara" panose="020E0502030303020204" pitchFamily="34" charset="0"/>
                </a:rPr>
                <a:t>5</a:t>
              </a:r>
              <a:r>
                <a:rPr lang="es-PE" sz="3600" b="1" dirty="0">
                  <a:latin typeface="Candara" panose="020E0502030303020204" pitchFamily="34" charset="0"/>
                </a:rPr>
                <a:t> </a:t>
              </a:r>
            </a:p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PE" sz="3200" b="1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3" name="Grupo 17"/>
          <p:cNvGrpSpPr/>
          <p:nvPr/>
        </p:nvGrpSpPr>
        <p:grpSpPr>
          <a:xfrm>
            <a:off x="1240238" y="1779983"/>
            <a:ext cx="9931105" cy="1251216"/>
            <a:chOff x="-1609934" y="1767738"/>
            <a:chExt cx="2844800" cy="3723407"/>
          </a:xfrm>
          <a:solidFill>
            <a:schemeClr val="accent3"/>
          </a:solidFill>
        </p:grpSpPr>
        <p:sp>
          <p:nvSpPr>
            <p:cNvPr id="19" name="Rectángulo redondeado 18"/>
            <p:cNvSpPr/>
            <p:nvPr/>
          </p:nvSpPr>
          <p:spPr>
            <a:xfrm>
              <a:off x="-1609934" y="1767738"/>
              <a:ext cx="2844800" cy="372340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-1415764" y="1882872"/>
              <a:ext cx="2435701" cy="34735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rIns="60960" spcCol="1270" anchor="ctr"/>
            <a:lstStyle/>
            <a:p>
              <a:pPr algn="ctr">
                <a:defRPr/>
              </a:pPr>
              <a:r>
                <a:rPr lang="es-MX" sz="2000" dirty="0" smtClean="0">
                  <a:latin typeface="Candara" panose="020E0502030303020204" pitchFamily="34" charset="0"/>
                </a:rPr>
                <a:t>En promedio se </a:t>
              </a:r>
              <a:r>
                <a:rPr lang="es-MX" sz="2400" dirty="0" smtClean="0">
                  <a:latin typeface="Candara" panose="020E0502030303020204" pitchFamily="34" charset="0"/>
                </a:rPr>
                <a:t>ha incrementado en 6 puntos porcentuales (de 51% a 57%) </a:t>
              </a:r>
              <a:r>
                <a:rPr lang="es-MX" sz="2000" dirty="0" smtClean="0">
                  <a:latin typeface="Candara" panose="020E0502030303020204" pitchFamily="34" charset="0"/>
                </a:rPr>
                <a:t>la proporción de niños </a:t>
              </a:r>
              <a:r>
                <a:rPr lang="es-MX" sz="2000" dirty="0">
                  <a:latin typeface="Candara" panose="020E0502030303020204" pitchFamily="34" charset="0"/>
                </a:rPr>
                <a:t>y niñas de 3 años de edad en distritos </a:t>
              </a:r>
              <a:r>
                <a:rPr lang="es-MX" sz="2000" dirty="0" smtClean="0">
                  <a:latin typeface="Candara" panose="020E0502030303020204" pitchFamily="34" charset="0"/>
                </a:rPr>
                <a:t>más pobres </a:t>
              </a:r>
              <a:r>
                <a:rPr lang="es-MX" sz="2000" dirty="0">
                  <a:latin typeface="Candara" panose="020E0502030303020204" pitchFamily="34" charset="0"/>
                </a:rPr>
                <a:t>del </a:t>
              </a:r>
              <a:r>
                <a:rPr lang="es-MX" sz="2000" dirty="0" smtClean="0">
                  <a:latin typeface="Candara" panose="020E0502030303020204" pitchFamily="34" charset="0"/>
                </a:rPr>
                <a:t>departamento que acceden a educación inicial.</a:t>
              </a:r>
              <a:endParaRPr lang="es-PE" sz="2000" dirty="0">
                <a:latin typeface="Candara" panose="020E0502030303020204" pitchFamily="34" charset="0"/>
              </a:endParaRPr>
            </a:p>
          </p:txBody>
        </p:sp>
      </p:grpSp>
      <p:sp>
        <p:nvSpPr>
          <p:cNvPr id="23559" name="AutoShape 2" descr="data:image/jpeg;base64,/9j/4AAQSkZJRgABAQAAAQABAAD/2wCEAAkGBhQSERUUExQVFRQWGRgYFxgYFxcaHBccFxodGBUYGBcbHSYfGBkjGhgXHy8iIycpLCwsFx4xNTAqNScrLCkBCQoKDgwOGg8PGi8kHyUvLSwvMi8vLC8sMCwsMC8sLCwvLCwtLCwsLCwsLywsLCwsLCwsLCwsLC4sLDQsLCwsLP/AABEIALcBEwMBIgACEQEDEQH/xAAcAAACAgMBAQAAAAAAAAAAAAAFBgMEAAECBwj/xABAEAABAgMGAwUGBAQFBQEAAAABAhEAAyEEBRIxQVEiYXEGE4GRoTJCscHR8AcUUuEVI3KiM2KCkvEWF1Oy0sL/xAAbAQACAwEBAQAAAAAAAAAAAAADBAECBQAGB//EADMRAAEDAwIEBAQGAgMAAAAAAAEAAgMEESESMQUTQVEiYXHwFIGRoTJCUrHR4SPBBjPx/9oADAMBAAIRAxEAPwBXSR/qxuN2MEUiBP8AGFD2pXxG+Tjl6xNLvtJzSR5Hf6QOyM4kq7OFB1iCeOLyizOyHURWtamV5DziFRDbGkrQGyExx0BB+ZjuyBp045sBTXIEt5ekVv4kmSrAQSHJJ2fYeEF6MVBnw57tURNrC/RQHXNuqlsM3HLSqtQDUN6RbSIoXTNKpYJ3IHQZQQTEDKsRbC7AiVAiNMSoEWVVKmO0xymO8QGZAiVClSIlSIpzLehIcnfKuWcci+U0YEuH2+6RYNJUEgC6HzrjmKmzFJAZRd1Gj4swBVhnF2R2VAFZinHskABnzfeIJ1/LB4Q4xNQVoHO9Xb1jSrepSceYIdtdmL5fKGGh5uPfuyUdFEPERurxuCzJUAsupTABS2JPLIkmL0qbJlsEpAZgCEjL+rMiFq8LsmTCgpSosUkKAfC6hUHUAJ6MYPSLtmKxOO7IJAJILhqEAH47RQOLi5rjsmDCyNrXMAub38lNa78whRSl2BNTsHOWUULvv6bNCwpklCsPC9fHy84IS+z3CUqmKIVU0D9Af0vo0Sr7MSikJGJAcHgIDka5RXwiQW/CiAjkuBHiO3kqirWoVKj4q/eBl5WVMxUtaiWCiQWzIIcc6hnhtlXVKCWwAgBuKr9Xz6xzJtsiWyElKQMsKSw3yDaxMsjC2yHE50Lw69v7wgspJJUnCp0kYgQdciGofPSJp1inlP8AKSNPaLHqxozNXPlDIhQIcEEb6RRn32hJYAq55Dz1ixqdKC5jRklUJfZ9SknvMOL3SKsT7WjhxShitYOxqkyygrSkYioYQoudMRJFAwDagCsHrHeiZhaqVbHXoYr3hfWElKKkZk5DpvC2tofzRujmoAh5ZPhU0q5UDMlVX2y0YUIjJFxSkTTMAOIhmJdI14U5D9zAf+KzXfGfRvLKClivcrSQwxjXTr+0cKm6XZKxxsArpscsHFgQDuw+PiYkRMSciD0IMLt7MJS5i5oJQzgsAly1Q/CGLwKFsQy1hYKZbYiHcE5CmuXnFdRGwRtUhO33TH2hkFYlDjCAvEsoR3holWB0YVOMTe6WISYHXKE2da8QKQUJZLuXVNnLwqILYkIUhJ6kCjR2L3mGXhJrqrUjb94oTJoG9KlhkNzyz8jA3TfpS76vFmBGrT2iThUEBWJmS7AAmgJIegzyOUDrj7OTEJT/AD0lISpIWmqyFqCphBwjCtSgCSozCNGzgbbLUmWAVKSkbqUEinPfKL1yXlhUkg8C2focj1jmynqojqnD8QwmqTIShISkMlIAAGgFAIyJI1DKdXi5lTkhwslq5nTrnBC6p5my3WAS7VA21jJgDHpENwK4V50VqG09Yg7KQic/IdRFC81MpLbp+cXp5oOoipeB15CAuOLq4SjeayZq30JHlQQxdnn7gYsnLPt9HeKtquXvFBTs7P01b0gvZpOFAS+QAfwhh7wWABLsY4PJKG2m+RKBlywxSWc15nxeCV1XuJqFKUyWLdaQnzpmJZJo5feCN1yzo7EseT5GDcpoZkWQWyuMm90zi90OcPExY8vCOE30S4CWZ6n/AJjUi7UHc6GtDpUDOOptolylJSEjmdn5wuHsAvumnA9VXlW+YpTcSknIgU125gxObFNLKq7EM6QHJGe/sjziK7r1U6sQcBRfx22FMosyL3ViqHTyAboDFPiQAAoeNLjf+shTyLqUc2S4alW57EvElluBKCB3hAZsNA53Dl3ilIvJeMkk0zD0PJo2vFMMwpVxpYhwW95hpRwA4yrHGocfEPYQxcjQ0dj/AAjirFIlcSgASX1LlmLCLv5yWJZmAhhyq+zZvC7PtGMAqPFQdAP3cxqYpLkZIfL4ddoEZnX9VUSG4A2OEYsXaEKmqCgQhwAaUOuj9a00i1ed84EnDozFnfn0hBvu/RKQUJBKlOWegBDOaZ/SFq0drbST/iEPRgAzbZRYBzkwQQSCvX7F2jxSy7FfukZHmRpv4wKnTyVFSllRFG8Bp118IRLp7Yz0KaYkTEu6qMQ5qXHXXzh3sSwsFVQxy67jcB8t9YqQbHUlXsksSdgEVF5KVLwFVBmTtoDyeIApOJKXUSqoISSM8NT7taViFa2SWCnyDNR+sQ2YKCsTKd1M6tDoS5ernxgYsRcqkYjc28hRiXNWEqlpcpdyw+86RB+Xmu/dqI2YDQHMkalmbSNyrWpNQgF8+JvKlYnF5rf2f7v2iM+ypjERadR9+SHybQsTSknCpIBKSGUP0qSQWIOfJucTmIvy5M5c0s6gkACrBIL1asb/ADCf1B3Iz2LGkQ4gnCWmA1eHZWJaFMSGZgDnzcfCNJtKpaSUkB1JFWb2VnM0FQIw3ynBgxIAYD2gcj8XinaXWlJAJQ5LADiIoM6EZ/OLYDrpmN7XSsvsL/7VeWO7lKdQWCoFakiWonfFVjVuZJyD0o2OXjCm4RQLwBKUrq4StIIc0JBA3BzDEFyAoAKCkoBJLFKRmGBCBWgfq1YybYh3oWlLaE4mAH9IowADADQbQZ8rbWC121EBjcHWvvm309lEFFhAu9bjE9SSVqSBmkZK18DXOCs2UaYgRka84iUgguNcwTTw2hYEhecB07boLedqkziJakzFFKqYQxByLOXbwgrLQARLQ3CwYaaJEScR/wAvi58KN8YL3HdjkLIZIqOZ3/feJaC42RQQ4hrR9Tf59EeCYyNxqH1oryddQYq3CWCg71Hzi2oRRuD39nDU2cGusR0VkXmmniIX77tK+8YKISwplB+aOHyipbLGgqcpBLDMPFAbLntJGEJuSYStTqKqbu1RB5EV5csDIAdA0ToVHON1zW2FkCtVyzDMUQHClZ9dT0+UT2K71ylAqLOpmDF9j0rB5ERTlcSdBUv0gwlLhpKEImsdqCsykBI5P8YDXmk96+YdPkRnBeaUkNiAy1GusVLWkGdLVw4U+0o5uDQANUGFNDr2aMBGkGoeaGWIqcgvVSmTn5+R84tyS6glJcnTXfyzi0mZhnlbpKasGOqU70zCz/qMc3IopXiUpBSygWSoF8RII0bCQPAc4407jugEOduffRD7AhZnL2WwQNcqvtFuXOUJi6l1liAk0rodKk+ZyixYUd3MxqUkv3vspLkKUFIBJ1DKH+oRYLGaZmOmNKgMOQEsoUl3yJIPUeMWELtgu8Q8Wr2FDeAVJUAQKsQejOGYuxjubd6/y5mPhAIypwks9SNxSL1vmJmmWy1IwKxFkgukjCoVoKFtTXKNmVL/AC4s+OYEgJCVgjFwFwTpmkUiRTm5VOU0G915JbrYe9WcqkNsBQBtKCNBAJBp05xu0yAbSpBVQzSnEr+psSviYaLd2K7icnCSuSWclgQdajTP1ghcG4KaawuFwi/Za70fl8TAkk4lHUjn4wZsyTjQjEgJmKKQSdUpcuemHq4AqYvWq709wESTgQAwwgOPPXnFedZZDoPdhTKCwXUGISkZA1HCn13hZjQ99u6YqIwYhq6ItfV3ol2ZS3P8tJUSM1b+O0CZLd9LlrnIAWgLBdDMaDif2icgNoIW++QpJQuWJiFDCpIevUuGDtXMRTEiSVIKpCDgCQn2qJR7I9qv+p4ZNPd1rLOMcZGopjtV3IEoj2QgFT60DqJ8oUUWgGQmb3gCFFKCngJQVEgYg/CKEuTlWDdpvBc0KSQyFOGbNJoQTnlnAgWGQCqSlAdfEU1IZNAS5p7RbWpi7qcYLsKNDXnA27dk2XPYkJQFBYmEj2wzHQs3OAd/9zJny0HChMxKypSiwQ2Wj1LiNyFKl8EslEsJICQ7JLuCB4kneAXam+JMoDvgmYck48SlGtWIIoCdS0DdFa4cMfuiiJjgAP8AxGLFNk/nDZl1UMODDULdHeGrcICW6vDbOu9CkhDAAZNRukeVy/xNkO6pcwnIqCUUowYYsmpBOy/idZ1kJMyYg5BSnA5OUktpnBGxMAwUMNDcBqnupUi0TlysQQrGpMt8Z7wAkuGZKSycnrDfd/Z6XKA95snyGuX1eF5FlQViaAlMwvxJSlL4veBSMzvnU5vF42laQwUrIpcKL1GddYHFCXX8Nrd/f3VnRwssQbo/a7AmYOIV0IzEDF9m9l/2/vAcds56DhMkzCCXABFAWdwGL9ILTe0ONCVyuEEOoKHENCCNCIqwNlORb1Rp6TSA5wvfsVZs3Z9CaqJWedB5awRwtC9Jv5SqY6g7CozzO2UEbPfqDSYyFO2rHYg6eOUFja1zdUZBHkh6BEdJFiiEailOvlCVEVLagpb4xkW0FTqC83CYp3EoFSxRw3qTF4GKFwywFrJbEdtnyPpFOiujE1HD5fGBdstoqWAYP7QydnI0D0iS1dorOjhM1L8nOupSCIqWxIWCoGikFIIYhisLd35EeJgZCsCiFx2UzceMgYVYWDPlUHYu8TTbPhatIHXb2ps8hU3GsuteJgCpn0cUi5LvSXOTilqChkdx1BqIkhRdTIiO2WcrSwLGKd63umzy8RqTRI3P0hOtXames0WUjYMOlQHMQASpvZOYu0s2j1qfsRILtNHZhpWvKuULvZ7tcrEETi4NAs6dTtzh2TBS9yoGhU0WI5cI8IyXdxASA1A1R60i+mOxEayp0jZUU2BQU4w+L57imvy5xYFiJbLn9tFtMTJEW5ju6qWBC5V1qBIo2YLl+YZsqbxR7T25dms+NkhRISmr7klugMM8sQg/iVbwZkqVmwKiOaqD4Hzjg93dcWjsky1Tca8QDEsSHcOcyOu0ei3BOmKs4lrJIS4D7ZZ8mhEuuUjvUd77JNTtsTyfOPW7PYsKQGamkK1BtYJ2nFyXK0iaMDCILvu9a1KViDAsEsQKVd67wJvhM9MtapLOhJUxDuEtibmAX8Ii7DdqzNPcTC0ypSr/AMmpBH6m2zA5V6BhvrU1EgtoTDMuadjCk921AXKnZyVZJbVP+2Jv4VN3SNmJp6QSTaGzHj+0WETAcjDVyL+aSObeSoC6VN7QDj9L16PFKzdkGLqnzFErC6AJqN6kZtppDCkRHa7UJaXIJcsB++girwH21ZsiRyOiBDMXQLtDLMmWVBdS7DJ2BJOfh4x5hbrgVMJWtRJPPLkOUNN7Tp060TCUhlMhgWMpKXBd/aSQ6gwqVHKMu27jMQUrGRLEsxAJYluTbQGWV2rdGiiGnZItmupJVhoo1BqaOCAoU4gDVgKtD5aOysqdIwKABT/hLTmlOSUkkupgEu+pLNnCbe0lUueVIdABGFQJoSCWfoDD32Uvr8xIAWf5qaK3Oym5j1eKy3sHBdCACWuVzsNInLsiUkJxS1KlEqJphrkBVgQPCGGZYlhuF+aXL9aAj4RH2VSEiaijmZjbkpKUv/uSfPnB6G45SQClJIgHEIELuWHJSW0yJFNto5FgmN/hnkHSH9aPDBGRd0hcCD1VAwAgpNsEiYopSUupLksG8TiauXjBFdiUH4F4v6QX8RSGGMaF6Znw4Ib1N0eofzyCRZLX8Gm/oSPFEZDK0ahrnOQOWF5FPt6UKwqd+VYFEqWmcpILEMQaFirirzG3OGFaE5kDxEb/ACwKCCAHdJACmqgrqcIYN7xYdDCpNxZMAWyEj2m6gpKSnhfOKP5VWHCFEgKydg27amLtothl8I4jmNaHIwNmFSgVFvMeQijA7qiSaQcDKtybjmGWVgBt4hs1om2cqIoTRyH500OUd2OdMQAUqoTurMVJiYW/HwzgGUoHFtpp95xfKELK9b5ptciWWAWCsZsCaZeEALTZFS1YVUIzh1FmSJaQCyXGHCzefnFufYpMxSVKGIpSw83D7wDnaTYo7Ydbbheed09RHqV0WkrkS1KzKUv1asJV42ArtJSlJCS2I5BtT1bTeHS7JeGWAzDQctILrDgEIs0khX0mO0mIgY6SqJCqrCTGTLahHtLSnqQIhnTsKVKOgJ8oRrXZe+VxOVPnufOJXJn/AOuJQLKRNA3wg+LPBS5bls1oWu0umcpfDylpwgYMOYU2ZO9KR5+ixqSWUk4cnGdfQxNZ1TrFMTOkKLFiRXCtP6VDUfDRo4OF1xabKl2iuf8ALWmZKrhSXSd0qqk+VOoMOv4f3v38syFH+bLDof30DQc0/BtjE983OL1ssq0yGE4JYpJzb2kE6EGoJzCudAfZLshak2uWtcuZKTLViUo8OXup3fKlGJgjmh4sVVry03CfbBLwzCFDiCT5Ykwrf9vii2JmSlhMpKxMwl8QAOLClqEOGqzDeH/8u+tat0OYbaOVoy3yMQxmgWUyP1uuqy/aHP7+cQzpNXFD8Gju0LCSCdj8oh7/ABZffhBENbN4zE0cHZw8QKn41Y1ZmjbUenlHcxfx+/h6xApNKafXKOsuVK+ZHClaRxpLO5FFUUKZ6Fjs8RyLWBLbI6wUlWATJa1KJCQOEtrrTXbxO0CjcONQYkbqBIYf0uytvHlCsrC83Cdp3WFkrdsWwSiAzKU+xpSsVuxdtw2zkpJR5cQ+Bhv7X3dJlWJeJBUfZSTUhRBCVPo3KEzsbdClLVNBGGSQpZ/UVOAkdA5PQbxOghliueP8gIT3fRmS8E+S/eSjiYe8k+2jmCKt/lEO1ktAmISsZKAUPEPUbwtkgog9dc3FKQdWb/bT5QOB35V1Q3ZyuxkajIZSi3GRqBN8drLNZaTZyEqNMIdR8UpBIHMxy5F41Hn878Z7MFEJkzVDQukP4PSMjl1l50q2rNTMV6n4wyW+atUoBD5oPtFiAnCMIdkjVt4VTZFP5+hP0giu81CUxDcLO1aUHi0BqrEtMRGd01T08zQdY2QSTZ1LmEklyebnlDFd/ZEqZ1kdG/51gfdYBmOKmgbm7vHpVzygAHYRSZ5aQ0LoYw8FzkuJ7FKCgXcDJ9mOmpq7mBF4dkFJGrDP68zHrzpUmjGAl5ISpwKnYaQAveDcJgRsItZJt1pBsTEjFLUUvQFgXD+BHlEFjQtTqAUUCgJZIPME5jziraZpkleIcMxWWTlID9KEecD1XjML8RANGDMAzMNg1IbawS5ShcYjYIzd04TZrEMGfN8vDnDAiEy6J/8AOR1hyES9gYbBU1F2SpQY7TESI136QrDiAUdHrEBdYnZcXwf5C+g+IgHYpjkUqRm328OM65yqQpWJGHCSQSXGwZs8vSJbBIQqQhIw0FRqCKO3zir3aUWJmu6DyJCVsCH+W8avC6OAJILV9RkfFoOWW6QlOImvpEFutqU8LgnZ6+UBc6+yO1lt1H+HdnMlM+UfZxpWk/1pY/8AqIbxC9cshjkxUxPQCg9fWDaZwcCH2A6RdIOtqNlKkxFNLPHaVO8V7VNqPX5xKqqF4yZiyO7wcJNFPrkzeOcVl2W0fpQOig/rBOQc/D4P84sAxQkqUvqlzTQy14n2p1xZRZk3PMmHjHdjUuCTswGR5n1grPtYRhd+NQSKanJ+rN1beLAMdldZUbyZKES05H4DfzjVllAJ6/Yjm9FJMyWH4wCWfJJbMdR8Yjtl5ypLY1gE5DU7sOusRcDJTcIJGFZEsqxBSU4chq4IriBDDpWB94XelEmamUhCcQdkgJCsttSAz9IsyL5lmhdJ/wAwHyJbxi1aEpCSVEBIDk6ACpPSLXDhhWjmjlzGQfRJsi/wlJBcEe09Gbd8ou/9y7JIlpQnvJyhmUpZLlyWKmLOdoE2qzqtygTwyEH+XLyevtrA947aZbuSs/ZKXngSM8uYaEw9sZ7qz2OkwNlEPxeS9bKsJ3CwT/6t6wwXJ2/stpVhClSl6JmgJd9lAkPyd4CWrs0hqDLl8IWL07OkOQEgDWr/APMXbMCgupyF6n2hvUSJRPvqBCBzb2jyDg+W8eIWvs7MJUpSsWZKiW9IN2K9ZiVS0TFKVLHCh3IQ5ySdA+kMVqsI7skh2D0+6xD5XB1hsrRxNLc7rzAWNIzPx+kZF20ykFZ4G/1N6PGQxlL2CvocgHQww3N2aTMlomqLsonCwwnCSlnMBpFiUQwSfWGO4bsXhZYwpBJyFX9YamhgZGHAWVGV1TK8sc7HbC6tl0oGCckJCgWW2ZTlXTNvtoMC7pi5TSVhBLF2B2pXRnEQyrGSVS3UkKGYYg70ILGLN2WpUo4FZpoW12PQiMfYrTBDlclS8BCalwXy2ofEuYHSrAFErxLdmIegILlQbUs1XoTBefPBUF4glv1AsT1+84F261YJZSlJKlGlGcq/SMzrFSTfCkAdV5t2inCZaxLSaJxBtASSVHqwT5RDMupQIG+Z2/5+sNl3WdNo/ky8M2ch1E5UxcYCywKQpQDPzi0vsjaX/wAA+C0//cS+pMBDLgY6rRoqOlqIy6ZwBv3tgW/tJ1jshlzkgtSvlDglT1FRA68blXLmJExJllioAl3qxo7aDyiAW0yyUDCX4nY60b0iRU67OKrPwluTA64vj09fVFbTahLQpZ0HmdB5wryVFRMxRqTTmdT0yi5bZ6pqcKjTOnp1ziugNQZCn34/GKOkEmyYoeHFhtJ1Xp/Za+7NakiUtIRMZsCi4XzQd+WY0iW87gVI4kAqlZn9SOZ3Tz013jzpFz2gDEJM5hVwhfVwW9YLTfxAtapQl4wCGdYHGoDIEu3WlfNy8wOHj3UTcIOu9KRbqCdvf1TGLekIZwx5jWObLJlBIASWS5xEYgVZULlxnCjLvT8xNadhCVJw8LoSFfqYFgSKfpq5GcNV2TZUxLIXjKCAToGzITkEkuRSpgsDAfEsqvifANLhlX5cspUSDnkaHOJ6Dr8IryZADlzU5EmnnFiXILGp8qesOLIU0vnFYKxV3+DMPj6xQvG+cClIwu1HyqeW2cQSr3JD4QAMsz9+UCMrQbXRhC89EXsy3BO5Pxb5RODAaXeuGXRJUQWbRt3b0jVm7SBUxCDLKcRwviBqeTVH1i7WF41N/cftuk3VMTX8suyiF7SElGNQfA6mxFL0qMQyOx3AhdHaG0JlpSpSXaqwHUQ5AJJoFEMSWzhptUnHLWn9SSK8xT1gJdHZ0ninAtkEZPzLen24H3wAnoy0A6lSu+0hJmTVEqYEqJd1NzOeggJKBtE0qmK4lAqpoMkpS+Wb9Opg32ns3tSpSQ6sACQwyGIiupw+MAk3ItM2QmelSEzVBIyxM4GWmYzhKpeGWYfVeh4e0PgkLX6XnAO5GOg97InNm8IYltDE1ut6jKRZ8T4yOfAOLPrhDRsXanJDhILDdXMxSu+xn8wvDhcBuIkANmaA5uPKGufG6BunDuuN7/wvJ0nDHUtS597tN7Hrv1Ft/RNly3UAkQwybqcQIuWepwlQHVJcHpQQxTbaUADCT0aFmsHVbDnHohlosDGAl6WVgWBrt9/CGSbanqULA5h/g8UbZYQtJY19DyI+YqI61iuvcLxq/wBbTKKU4LEcVNnJJ+WUei3ZaB+XSuYeHAFEkOWwuesJva+wpCgQQDs1aUYkCjQ2WGY0lCdkJH9oeCvcNIVI2+MpDvaRIVOWUKWEk0YKbLSmUZD1hTGRAnV+Sg9kVMmeySBvpT5wesaVhOhAHQ5PuRUO3MNQkRHd1kwy04gHwDKrFgS27ErNdoJleY9kgqKTSmBbgjYh5lAHFI25yJsEYWBTR8gXByozNS7KdNSAeY55axMqzpWM3IyUGfxBz6RU7tw1ACFM3ut/MT1qlQyySneJZcvINxUHi2GvIf8A4OqiQi6kHQp9tQeoUqFTUAg1G7/LT1iK8ZXdyJk9wtbGuYSNhrUs55ga15XamAIf3aHXEKB9C1eoP6gBPNrKnpL4VpCaMwJdLAVq5NSfd0ijKctOVd8+oWCSPw4m93aJk0hRGBSNM1KSrKmiTHo6e0Uo0SVKIzCU5dXYQk3ZdqZOJKS9XJNc6aAbRxdU4KtK0lqU9gq5+yNeKFK2jiqqgudftjyWZTV8nxD4SMDy9ET7ST0TrQhaWUkS2rRjiJyPJoSbegi0KDMwA8y/wIhzXKAlzMRU6VMnhbmByFTnHVhsYW44FYi5S71YBNGIzS3iIYjp4/hxC3BB+a9PHW8lrX7jskkmC/Zy+JVmQubgTMn4sMsKyQGfG2p0+Yi72hu1OAqQhKSkuWCQ4NSxFCMiPHdgpKUxhVsfJks5a3O+NpyYsHt77pjtXa+1qVi79aTskgD/AGgNANUwkk7kmgbPkI1LU/3984kAi0r9Z2sneH0QpxcPJJ9LfIf2thNDQZir5Zv508ouXLaBLnIJfC4CuhLH6+EUollJJ9kE9Iq0OJs1M1Aga0mYi3mvSrQhaQ6VONiAfsRCu3hOaFJJqMJoebN/xChYrZMQEIStSGBbiJcu7EGhYFuYEFbXayoJOShVq4XBFRXItlpDbGzawwblfNKjiFLGXNduO3W/Ud7IPaLzUqZM4DhCyH4gS5NcKkjJq11DPF5N6ITLGIuw2LjoQH+Mbs1h76YE4nKiST0qT1glP7HkkBJYbqHzFItVNgppAyZ1icolNVyVDC+IXGyXZ/aTEClAU2pIbLpmeo1iWw2NU5lEHCDmasdwM4y1dnloXhIzVhCq4TXMFsoZ7ssxlywksWDeukPU8EbhqYbhTBB8TKXStyPL2VPcizKWgF1glIIUSXCiA6X9k1ENV8sJUxILUDGtHo4hCmWk40gUq39z+eUNt9TkolrKiyQZSXPJD/ER5/jkbWyxuZutSSNuktA6dEhXzagzEqxEpUlTvxJJYOa1FImsXa6Twd+hSZiKJUqXk9KHIFtQYCT096Sp6BR/aOkp6xpvo46oXePQhYtNJLSQRsefHY3BvcZwPojYvMJVMKWKXKgCwIBqaaZxF2cld/MnrIbjQRq9HqNRlAopbiYOxDsHg92Bn4isFndOwozfKBy0ohbhPw1PNNiEbu+7EotJUjE61GYse6Cc8I5ncnICGW1oxHXTL18Yq2RkzVcLvk2jb+PwgpZ3JLg+P2xhcEk5TBA6Jdu26bVLmLK5oUgqOAEMySSeI7igbiyNYJzpbJgnNVAm85tIl9lDQUi2i4PztqONWGUlWQ9pRAFA9AMq8so7vYd1MCA+TttUip8IZ+5TITiIAcgK1fUOGoro8CJ9nlTJil90VFRcmYogcgEJ0bdUDIuMooOnYIP+c5DzEZBwWdP/AIJXkv8A+oyK6R3U6z2/ZV7NZVUJ03IFXOb1ahBpkFfpraUUlNHoGBJcscYqWo7peui/0mJV2elVEvQ1OZd3qnPEeFWAjEzEqMcGzVICSTrQlss6AJdhmA7AgDCSvfWGopbKD5OTsPbBBOT+1hz3jpUyr7qSo8g7Kyy4iR4RqVYyxCXOdAcWbO4BLZDM6cjHYkFT5KJcc6kHTmH/ANUQSuCgQgqUBXQbsxSgFtaq9DGp6QBXNwDvk5Adi/u83V+oxu3WooOXFRQFTTGVbUNd/dGtBRkzVhmGInOhOHIEgbwvLO1gt1TEULnm+wViVZyCWKdqPnrv9iKNw3cRbZysbYcCqPVxVvIR3JtFnknuTOWpSS6xhJU6zjJNAHOInyiOx3shE6co424AlkFzwuXELMOQ4rLp+Hz/AB0ryL6gSLZP4h/q6IX0hMsrWVKUVhxUpYpoKOQScWo0gfdU4hSQCCyeN6sk04vOB9/Xt38yWhAmJCMSlFSEgH2cKak6iopSOha5pDApA/ypA9HaGGUrpHcxpwtGWsbAOTIMq32ktoZQDEkEBjyIcvUGuvPcuu2e6wS6zXbKGO40pE9JmMdipqHSGq8uy8ueASSCDQjn8oHUVVPS1DW1DCRbfp9OvvCpDNVSQO+Gfpufnjz6b/2kaRZJSdAPvnBCXZpBQVKTMObFOFsz4tlBa9OwvdJxJW7AkuKsA7gj5xVlKaU3hBaqopeIRtbT2we1v4WdSVtbwypGoF7n2GST13xdAJsmWS4AOzgRbu+wqmEsHA5sx00L9PUQXmXXLUUA8IUaqIdqH0eGGw9nEWdJYk61jGqWP4c4Bshz0tj+F7irqI6humSIX7+7FeeXhYS+EhiIyz2YvxEkANU/WCPaK1h1rSxDsNjo/TPygNZbXiqqv1yZo9HTVIeY2Ow4i/pdeKn4bKY5Kltixp75Poi9kmJlrCgpiNRzhisvavDmUnmUqHwp6QrS7QNj5RYTeYAYy/MfQw7UcKgqDqkyVkw8UmhGljRZHLyvsTzLTw+29C+QMbBhPvaaVSWluldKhwRuxiC4Z9tWF/zVcDBlgEl3yKum8CFPHQs0sBI3XpOF8UbJfnENJO5IA+p2R28bwTLyYr0G3MxSnW5dpUVzVOVVYUA2ZOQipMu2aSxSQcypXxfU9It2eUEMM+Z+6CPPyB1RJciwC9LW8ToOFxAMcJJD+kg7+ewH3PZcGzMGEcy5BJCUgkmgADkk0AAhvsHZlExRxLJAqQkAPzSqrp8AYbbquOVKH8tOF8zqfHONNkzWsAbleXkjkkkL5ME5PzXmMrs3PWgqEpRAJTlVxnw5loDIvf8Ah9rSheXszz+hSqgBs8NMR3xAZV91mJCEJVRhiUo7ak+GfhHzdec7vpsxZD94taq/5lFXzgb3cwWKLG3lm4Xq1mt68ZUlacBYhw+IHUKdjDHdl5LVRQDfqSaeRHwhYum7p93WWWVS1zZeBGIJAUqWosMJS4cdMqwXkdpUrHDJmvsUYAOpUQPJ4zj4TZagcHtwEanTIW79mlXAC2LhUR7oOfi0EULWvNkjZNT/ALqN4DxjgXSpeSSTo313ihdfZTtuuj2PASlXezFlIpjWVJyzbQ89opLSE0IYiGe7LqnIl4ZhSAMg7qbZsoUr/nqRaFpwtWhehDUb70MFlYNIcAgwvJcWk3WzPEZFIE8oyFk1YKyi0g1CqgZ4kvq4fG/9yknESwoIspCWoAptghWThhgQsigUwDNjhZkX6QzhfmDrueQif+PJIZWI9Ri0H6yoCoGQ3j0nKd2XmhURn8wR6XPKqKGIvkVDk/CsrNX0SPbO0TTJlOJ254xmHLY1pHvHIGqxSkBU31LwsFKA2JIHvNSg1Ed/xhAyIatKcyPZd/d8oqWO7K/NZ+ofVWfywIJLOScvRgwp4COESa7dIB2m3rUskKUATkCR9iMFpmf+RX9v/wAwk/h8jjqxlMs4pC3w5wjCJKASVBJJaoVhNN8n9YDzsExZwpZjxLxvQAgJAZidX0jJ1pmqDKWojon4gA+UcAhKa0EGh4e785+Sh3GGxu1Q4PdR2izgKpHaZQ3+UYFJzOkbl2oAuEsAD7Qzhyq5lNTl8bb6ff2GUhRhnEK0NmfbV1xcnsPMnC77pOoHiSYPXTeuE4Zi+H3XBzH+b6wJSGZiVEh2Ay+2iO2qUEhQSVsagZsxfypGMZ4OJQFrhZwG3X1HktSp4VVUEwEViCbAk2HkHdj9k/z5/eIWB70tSRsXBavjCDaJCkIIUCkhWvSNXV2gKSyVN/lNQen2IZ5N9S5qSickAHNw6T8x91jKpYpqFxcwa2+W4+STne0VMZrAYntJ3/CfR23zQiUeEdB8IltlvmzUspTJaoFH6nMwxSrNZZKEqLHZzidqBhl4wtTeKoyNekehgljr3ahGbN2JHft9EbiVdGLMa/PYFBbwsmJBA8vlCwlKkK1SYd1S4r2i60rzHjrBqqhEp1tNnBG4Nxr4MGKRuph+o/n0QWwrmrUlISFFRAGmZb7pD0vsGtmCx/tP1hbu+6lSp0taVOELSpiM2ILPD+ntaWqhf9v1jPlfxCKwa4/Y/vlGr28JncHQsA74Lftt9Eu/9AK1mAdEn6xBOuRNmUUpJJUAS7cxkIYp/arZCvQfOFLtDYp9qUmfKYslsILKDEnVq1ypCvxdeHgz3Le2B+yRHB6SuYYI3BhP5sm3XqeqhvOYAASWAesLVut5VRFBvqfpBa4bQV2uTKnhyCrhWNcJwhQOe9eUD7ZZDZrUpC0BaUqcJLgKSapcirfSLyVWvyC0+E/8VZRvPNIkkAuP07+e59cD7pxuAcckJYEBA8mxU2YF4elWoS6qISnUnYZ/GES5u0IJxSpMlBHCWBBD1ZxpT0ju8pq7RNBWwADJAJYDM56k/dIep6e4vfBSVbUlkhY5tnDFle7e9qUosk1EuYkrmDBhDEgK9ojbhceMeS3WpImJUr2UrQVdAQTDL22TwI/qPwhcmXfMlBJWGE1IWmuYLjLTL1EWkZpNghwvL23K9+tqhOlowqHdqJW4ao9xvCvlE1nueUAHSPNTnyMeWdhu3ps8v8vOSpcoF0qDEoc5HEQMLnehJ3hitf4sWVA/lSpsxW5aWPFiSR4QHQCblG1uAsE+We7k6J+Ji7LspGQaPM+yP4pzJ1r7ubLHdzWCRLClGWoZKOZUDkTowO8end6+pPj9InSBsqkk7qtetpRZ5S5sxQShAJJJqfqSaAakiFGTetkt4dCsSku6S6FpG7ah9nEV/wARuztvtZaVgMhFQgLZSlNVSgoAE5gB6dTHn3Y1BlXjKSsFCgVIKVOCFFCgyh1aJIFlwNshek/9PSt1+Y+kbi+SdvhGQPlM7IvNf3XmiJUdGzxIkRKI9HleSsFAmTHYlRMkRIlMcVwAUUuUI67gRIExIBFLIwsAqvcgRXtMgkpYPm8FO5irakMQOvyg9P8A9gS9S4CMkKnPsKiqjbUUncHIHlGW6zlKXxB0jKv0g2kolgNVWxO+p2HKIrXYSpBcOVULaA5tDcxD2OYdiCPtZLUznRSsePykH73Qu7bcTyOEj0JHxgkJQShKku+uxgeu6zKVm4OR+9YJylHCOg/ePlksL6ZwJwQV9wZLFVx3abtIUdrueXMqQyv1DXroYFrsU+Rlxo5VbwzT4Uhkko4R96x1UR7AQMnY2QYJAOPNfOzxKSme+lnAkjBIs4X2Nsdj+yXDfCiEploJUX56nIa+MFkSiANCwf5xcQhIcgAE5kAB+scHlDFPG+MkuddZ1a+hcxsdJAGDcm9ySfM5sOijocwxjDZiK5iOzL3MdImkZGHLg7rKbqZ+E3UKAxiybQI2yVcjEcyzkQJ0YKZbVE46rlc0RfuZZwDEMJycVCmyPjsawNMqLV2TUpdJLOXY5V22rpzjOrofAC3otfhlR/kLXHcfdFrZckuaUrUkY01SsUII2Iq3LKFvtncqlo7xNVoDHdSdfEZ+cN8pUdT5IWDGI5oIXp4al8Lw4HZebdmLEUBSjq1dKPl5wStNvCesX7XdS0BWBClJSH4Q7DoIVLZMOAk+0ssBsI9LRxx8oBpwvI8Xq5Zal73CxJ/pV7bKXa5sqUmqlrIHID2ldACYn7fWVCZlnRKxKPd4QBV0g4UMBqS5pm8Q3bdqJ0445pkokpBKhm6yAkDyHpBxKJsi2IRNImTE8UtZDmalu7TLAyQQCo+ZJLwtUkcw2T9Aw8gF3X+V5/PGFRS4LE5VD5FjqKRE50qSwAGZfbnF+02SbaDaLQlIZKscxKQ2ELUXIH6Qc9avWpBDsFdip9ukgBwhaZitgJZxepAHjC+yMQvZew/ZxFisstOACcpIM5YDkqNSnF+lOTClIY5UoDLIl20D7cojsxLViUeUVVVqbMaPM/xPRgnWOeMLpm4VFg5YpKX3AAV5x6LMXHln4xAtZjo81v7KxIUhMawXOfgExkeP3pfsxc1SkksW30SAfUGMgJlaFrtoCWg3TihESBMZGR6VeAXWGJECNxkUcjxtBC7SI67uMjI5VODYLtETIlJJGIPtGRkddCKIypQAp6Bo1aVBiGjIyB7lH2GFTVLCgxDiN2e7gAHJMZGQrUU0U1i9t7LVo6yaAFsbrAqcoAoMo5aMjIOwACwWXO4l5J6lbEsRCpMZGQRqA8LjDHYEajIsVQLYQTnHYBGUZGRANlLgCMrkqSSxoY2bMDQxkZEu2BXRHxlh2Viy40eyqmxqP2izZr1dWE0Ir8s4yMjMqYWFhfbK3aSeQStjvg/wmu4bOFIUvct5fuYq3/2Tk2lBxpY6LSBiB67co3GQnGS0AhPSgOJBXlFzXJLRapyZjqmJnqlyzoO54sRS7HJNC/zgJ2qt8/8ANFU04ZiGCcJokGqcJz1ffeNxkGJJyUbSGwgDou19ru4QmXZEmUggGY7ErUwxZvwnUHMUNKR6l+H/AGQFil41f4k8BSwMkA1QhP8ASFM+rnYRkZFSUAuJ3TiEbRzNU0ajIhQqU4klh/xHmn40TABZk6ATD1JwAeFD5RqMiHGwJR6dofK0FJFnsCQkA1LVjUZGQDSF7UNF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pic>
        <p:nvPicPr>
          <p:cNvPr id="23560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8" t="13214" r="61353" b="81003"/>
          <a:stretch>
            <a:fillRect/>
          </a:stretch>
        </p:blipFill>
        <p:spPr bwMode="auto">
          <a:xfrm>
            <a:off x="9472613" y="6327775"/>
            <a:ext cx="2640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Imagen 8" descr="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932"/>
          <a:stretch>
            <a:fillRect/>
          </a:stretch>
        </p:blipFill>
        <p:spPr bwMode="auto">
          <a:xfrm>
            <a:off x="68263" y="6338888"/>
            <a:ext cx="26574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2955171" y="3341242"/>
          <a:ext cx="5795636" cy="302930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16968"/>
                <a:gridCol w="938263"/>
                <a:gridCol w="828855"/>
                <a:gridCol w="901992"/>
                <a:gridCol w="1409558"/>
              </a:tblGrid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effectLst/>
                          <a:latin typeface="Candara" panose="020E0502030303020204" pitchFamily="34" charset="0"/>
                        </a:rPr>
                        <a:t>Departamento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Línea de base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Meta 2014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u="none" strike="noStrike" dirty="0" smtClean="0">
                          <a:effectLst/>
                          <a:latin typeface="Candara" panose="020E0502030303020204" pitchFamily="34" charset="0"/>
                        </a:rPr>
                        <a:t>Meta</a:t>
                      </a:r>
                      <a:r>
                        <a:rPr lang="es-PE" sz="1600" b="1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Alcanzada 2014</a:t>
                      </a:r>
                      <a:endParaRPr lang="es-P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Huánuco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Cajamarca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Amazonas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Huancavelica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s-PE" sz="1600" baseline="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Ayacucho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Apurímac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  <a:tr h="344311">
                <a:tc>
                  <a:txBody>
                    <a:bodyPr/>
                    <a:lstStyle/>
                    <a:p>
                      <a:pPr lvl="0" algn="l" fontAlgn="b"/>
                      <a:r>
                        <a:rPr lang="es-PE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 Puno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145" marR="714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puntos</a:t>
                      </a:r>
                      <a:endParaRPr lang="es-PE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</a:tr>
            </a:tbl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3711083" y="6512587"/>
            <a:ext cx="2698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smtClean="0">
                <a:latin typeface="Candara" panose="020E0502030303020204" pitchFamily="34" charset="0"/>
              </a:rPr>
              <a:t>Fuente: SIAGIE/MINEDU y Padrón Nominado </a:t>
            </a:r>
            <a:endParaRPr lang="es-PE" sz="1050" dirty="0">
              <a:latin typeface="Candara" panose="020E0502030303020204" pitchFamily="34" charset="0"/>
            </a:endParaRPr>
          </a:p>
        </p:txBody>
      </p:sp>
      <p:sp>
        <p:nvSpPr>
          <p:cNvPr id="31" name="Flecha derecha 30"/>
          <p:cNvSpPr/>
          <p:nvPr/>
        </p:nvSpPr>
        <p:spPr>
          <a:xfrm rot="16200000">
            <a:off x="7352194" y="4062770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Flecha derecha 31"/>
          <p:cNvSpPr/>
          <p:nvPr/>
        </p:nvSpPr>
        <p:spPr>
          <a:xfrm rot="16200000">
            <a:off x="7361057" y="4407655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lecha derecha 32"/>
          <p:cNvSpPr/>
          <p:nvPr/>
        </p:nvSpPr>
        <p:spPr>
          <a:xfrm rot="16200000">
            <a:off x="7379345" y="4768306"/>
            <a:ext cx="230806" cy="1285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303" y="5039115"/>
            <a:ext cx="188992" cy="26215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303" y="5373786"/>
            <a:ext cx="188992" cy="26215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508" y="5708457"/>
            <a:ext cx="188992" cy="26215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252" y="6076737"/>
            <a:ext cx="188992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182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84" y="5359476"/>
            <a:ext cx="2505673" cy="737680"/>
          </a:xfrm>
          <a:prstGeom prst="rect">
            <a:avLst/>
          </a:prstGeom>
        </p:spPr>
      </p:pic>
      <p:sp>
        <p:nvSpPr>
          <p:cNvPr id="4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5" name="11 Rectángulo"/>
          <p:cNvSpPr/>
          <p:nvPr/>
        </p:nvSpPr>
        <p:spPr>
          <a:xfrm>
            <a:off x="1393171" y="194718"/>
            <a:ext cx="10602913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Contenido</a:t>
            </a:r>
            <a:endParaRPr lang="es-PE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769398" y="1405957"/>
            <a:ext cx="10653204" cy="4877931"/>
          </a:xfrm>
          <a:prstGeom prst="roundRect">
            <a:avLst/>
          </a:prstGeom>
          <a:noFill/>
          <a:ln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s-PE" sz="1050" b="1" dirty="0" smtClean="0">
              <a:latin typeface="Candara" panose="020E0502030303020204" pitchFamily="34" charset="0"/>
            </a:endParaRPr>
          </a:p>
          <a:p>
            <a:pPr algn="ctr"/>
            <a:r>
              <a:rPr lang="es-PE" b="1" dirty="0" smtClean="0">
                <a:latin typeface="Candara" panose="020E0502030303020204" pitchFamily="34" charset="0"/>
              </a:rPr>
              <a:t>FONDO DE ESTÍMULO AL DESEMPEÑO Y LOGRO DE RESULTADOS SOCIALES </a:t>
            </a:r>
          </a:p>
          <a:p>
            <a:pPr algn="ctr"/>
            <a:r>
              <a:rPr lang="es-PE" b="1" dirty="0" smtClean="0">
                <a:latin typeface="Candara" panose="020E0502030303020204" pitchFamily="34" charset="0"/>
              </a:rPr>
              <a:t>HERRAMIENTA DE LA ENDIS “INCLUIR PARA CRECER”</a:t>
            </a:r>
          </a:p>
          <a:p>
            <a:pPr algn="ctr"/>
            <a:endParaRPr lang="es-PE" dirty="0" smtClean="0">
              <a:latin typeface="Candara" panose="020E0502030303020204" pitchFamily="34" charset="0"/>
            </a:endParaRPr>
          </a:p>
          <a:p>
            <a:pPr algn="ctr"/>
            <a:endParaRPr lang="es-PE" dirty="0">
              <a:latin typeface="Candara" panose="020E0502030303020204" pitchFamily="34" charset="0"/>
            </a:endParaRPr>
          </a:p>
          <a:p>
            <a:pPr algn="ctr"/>
            <a:endParaRPr lang="es-PE" dirty="0" smtClean="0">
              <a:latin typeface="Candara" panose="020E0502030303020204" pitchFamily="34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UcPeriod"/>
            </a:pPr>
            <a:r>
              <a:rPr lang="es-PE" sz="2000" dirty="0" smtClean="0">
                <a:latin typeface="Candara" panose="020E0502030303020204" pitchFamily="34" charset="0"/>
              </a:rPr>
              <a:t>Contexto</a:t>
            </a:r>
          </a:p>
          <a:p>
            <a:pPr marL="400050" indent="-400050">
              <a:buClr>
                <a:srgbClr val="C00000"/>
              </a:buClr>
              <a:buFont typeface="+mj-lt"/>
              <a:buAutoNum type="romanUcPeriod"/>
            </a:pPr>
            <a:endParaRPr lang="es-PE" sz="2000" dirty="0" smtClean="0">
              <a:latin typeface="Candara" panose="020E0502030303020204" pitchFamily="34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UcPeriod"/>
            </a:pPr>
            <a:r>
              <a:rPr lang="es-PE" sz="2000" dirty="0" smtClean="0">
                <a:latin typeface="Candara" panose="020E0502030303020204" pitchFamily="34" charset="0"/>
              </a:rPr>
              <a:t>Fondo de Estímulo al Desempeño y Logro de Resultados Sociales </a:t>
            </a:r>
          </a:p>
          <a:p>
            <a:pPr marL="400050" indent="-400050">
              <a:buClr>
                <a:srgbClr val="C00000"/>
              </a:buClr>
              <a:buFont typeface="+mj-lt"/>
              <a:buAutoNum type="romanUcPeriod"/>
            </a:pPr>
            <a:endParaRPr lang="es-PE" sz="2000" dirty="0" smtClean="0">
              <a:latin typeface="Candara" panose="020E0502030303020204" pitchFamily="34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UcPeriod"/>
            </a:pPr>
            <a:r>
              <a:rPr lang="es-PE" sz="2000" dirty="0" smtClean="0">
                <a:latin typeface="Candara" panose="020E0502030303020204" pitchFamily="34" charset="0"/>
              </a:rPr>
              <a:t>Algunos Resultados</a:t>
            </a:r>
          </a:p>
          <a:p>
            <a:pPr marL="400050" indent="-400050">
              <a:buClr>
                <a:srgbClr val="C00000"/>
              </a:buClr>
              <a:buFont typeface="+mj-lt"/>
              <a:buAutoNum type="romanUcPeriod"/>
            </a:pPr>
            <a:endParaRPr lang="es-PE" sz="2000" dirty="0" smtClean="0">
              <a:latin typeface="Candara" panose="020E0502030303020204" pitchFamily="34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UcPeriod"/>
            </a:pPr>
            <a:r>
              <a:rPr lang="es-PE" sz="2000" dirty="0" smtClean="0">
                <a:latin typeface="Candara" panose="020E0502030303020204" pitchFamily="34" charset="0"/>
              </a:rPr>
              <a:t>Retos de la experiencia</a:t>
            </a:r>
          </a:p>
          <a:p>
            <a:pPr marL="400050" indent="-400050">
              <a:buClr>
                <a:srgbClr val="C00000"/>
              </a:buClr>
              <a:buFont typeface="+mj-lt"/>
              <a:buAutoNum type="romanUcPeriod"/>
            </a:pPr>
            <a:endParaRPr lang="es-PE" sz="2000" dirty="0">
              <a:latin typeface="Candara" panose="020E0502030303020204" pitchFamily="34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UcPeriod"/>
            </a:pPr>
            <a:endParaRPr lang="es-PE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1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>
            <p:extLst/>
          </p:nvPr>
        </p:nvGraphicFramePr>
        <p:xfrm>
          <a:off x="1222599" y="1921201"/>
          <a:ext cx="9746802" cy="405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25 Rectángulo"/>
          <p:cNvSpPr/>
          <p:nvPr/>
        </p:nvSpPr>
        <p:spPr>
          <a:xfrm>
            <a:off x="0" y="-26988"/>
            <a:ext cx="12192000" cy="758507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>
              <a:solidFill>
                <a:schemeClr val="bg1"/>
              </a:solidFill>
            </a:endParaRPr>
          </a:p>
        </p:txBody>
      </p:sp>
      <p:sp>
        <p:nvSpPr>
          <p:cNvPr id="29699" name="5 CuadroTexto"/>
          <p:cNvSpPr txBox="1">
            <a:spLocks noChangeArrowheads="1"/>
          </p:cNvSpPr>
          <p:nvPr/>
        </p:nvSpPr>
        <p:spPr bwMode="auto">
          <a:xfrm>
            <a:off x="1461452" y="201612"/>
            <a:ext cx="9160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Georgia" pitchFamily="18" charset="0"/>
              </a:rPr>
              <a:t>Disponibilidad de </a:t>
            </a:r>
            <a:r>
              <a:rPr lang="es-MX" sz="2400" dirty="0" err="1">
                <a:solidFill>
                  <a:schemeClr val="bg1"/>
                </a:solidFill>
                <a:latin typeface="Georgia" pitchFamily="18" charset="0"/>
              </a:rPr>
              <a:t>Multimicronutrientes</a:t>
            </a:r>
            <a:r>
              <a:rPr lang="es-MX" sz="2400" dirty="0">
                <a:solidFill>
                  <a:schemeClr val="bg1"/>
                </a:solidFill>
                <a:latin typeface="Georgia" pitchFamily="18" charset="0"/>
              </a:rPr>
              <a:t> en los servicios de salud</a:t>
            </a:r>
            <a:endParaRPr lang="es-MX" altLang="es-PE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9700" name="Imagen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3" y="-26987"/>
            <a:ext cx="644462" cy="6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Imagen 22"/>
          <p:cNvPicPr>
            <a:picLocks noChangeAspect="1"/>
          </p:cNvPicPr>
          <p:nvPr/>
        </p:nvPicPr>
        <p:blipFill>
          <a:blip r:embed="rId5" cstate="print"/>
          <a:srcRect l="16078" t="13214" r="61353" b="81003"/>
          <a:stretch>
            <a:fillRect/>
          </a:stretch>
        </p:blipFill>
        <p:spPr bwMode="auto">
          <a:xfrm>
            <a:off x="9472613" y="6376988"/>
            <a:ext cx="26400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Imagen 17" descr="02"/>
          <p:cNvPicPr>
            <a:picLocks noChangeAspect="1" noChangeArrowheads="1"/>
          </p:cNvPicPr>
          <p:nvPr/>
        </p:nvPicPr>
        <p:blipFill>
          <a:blip r:embed="rId6" cstate="print"/>
          <a:srcRect r="54932"/>
          <a:stretch>
            <a:fillRect/>
          </a:stretch>
        </p:blipFill>
        <p:spPr bwMode="auto">
          <a:xfrm>
            <a:off x="68263" y="6388100"/>
            <a:ext cx="26574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5 Rectángulo"/>
          <p:cNvSpPr>
            <a:spLocks noChangeArrowheads="1"/>
          </p:cNvSpPr>
          <p:nvPr/>
        </p:nvSpPr>
        <p:spPr bwMode="auto">
          <a:xfrm>
            <a:off x="2847657" y="6275668"/>
            <a:ext cx="2232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800" dirty="0">
                <a:latin typeface="Candara" pitchFamily="34" charset="0"/>
              </a:rPr>
              <a:t>FUENTE: Base de datos SISMED </a:t>
            </a:r>
            <a:endParaRPr lang="es-PE" sz="800" dirty="0" smtClean="0">
              <a:latin typeface="Candara" pitchFamily="34" charset="0"/>
            </a:endParaRPr>
          </a:p>
          <a:p>
            <a:r>
              <a:rPr lang="es-PE" sz="800" dirty="0" smtClean="0">
                <a:latin typeface="Candara" pitchFamily="34" charset="0"/>
              </a:rPr>
              <a:t>ELABORACIÓN</a:t>
            </a:r>
            <a:r>
              <a:rPr lang="es-PE" sz="800" dirty="0">
                <a:latin typeface="Candara" pitchFamily="34" charset="0"/>
              </a:rPr>
              <a:t>: EQUIPO FED</a:t>
            </a:r>
          </a:p>
        </p:txBody>
      </p:sp>
      <p:cxnSp>
        <p:nvCxnSpPr>
          <p:cNvPr id="13" name="11 Conector recto"/>
          <p:cNvCxnSpPr/>
          <p:nvPr/>
        </p:nvCxnSpPr>
        <p:spPr>
          <a:xfrm flipH="1" flipV="1">
            <a:off x="3689349" y="1970524"/>
            <a:ext cx="35239" cy="3243403"/>
          </a:xfrm>
          <a:prstGeom prst="line">
            <a:avLst/>
          </a:prstGeom>
          <a:ln w="22225">
            <a:solidFill>
              <a:srgbClr val="F3740B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11 Conector recto"/>
          <p:cNvCxnSpPr/>
          <p:nvPr/>
        </p:nvCxnSpPr>
        <p:spPr>
          <a:xfrm flipV="1">
            <a:off x="2331852" y="1922050"/>
            <a:ext cx="2559" cy="3290031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6882639" y="6381160"/>
            <a:ext cx="388937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V="1">
            <a:off x="6882639" y="6557989"/>
            <a:ext cx="388938" cy="0"/>
          </a:xfrm>
          <a:prstGeom prst="line">
            <a:avLst/>
          </a:prstGeom>
          <a:ln w="158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2" name="CuadroTexto 20"/>
          <p:cNvSpPr txBox="1">
            <a:spLocks noChangeArrowheads="1"/>
          </p:cNvSpPr>
          <p:nvPr/>
        </p:nvSpPr>
        <p:spPr bwMode="auto">
          <a:xfrm>
            <a:off x="7331268" y="6257071"/>
            <a:ext cx="235775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100" dirty="0">
                <a:latin typeface="Candara" pitchFamily="34" charset="0"/>
              </a:rPr>
              <a:t>Basal</a:t>
            </a:r>
          </a:p>
          <a:p>
            <a:r>
              <a:rPr lang="es-PE" sz="1100" dirty="0">
                <a:latin typeface="Candara" pitchFamily="34" charset="0"/>
              </a:rPr>
              <a:t>Evaluación de compromiso Nivel 0 </a:t>
            </a:r>
          </a:p>
          <a:p>
            <a:r>
              <a:rPr lang="es-PE" sz="1100" dirty="0" smtClean="0">
                <a:latin typeface="Candara" pitchFamily="34" charset="0"/>
              </a:rPr>
              <a:t>Evaluación de compromiso Nivel 1</a:t>
            </a:r>
          </a:p>
        </p:txBody>
      </p:sp>
      <p:cxnSp>
        <p:nvCxnSpPr>
          <p:cNvPr id="31" name="13 Conector recto"/>
          <p:cNvCxnSpPr/>
          <p:nvPr/>
        </p:nvCxnSpPr>
        <p:spPr>
          <a:xfrm flipH="1" flipV="1">
            <a:off x="5065427" y="1979668"/>
            <a:ext cx="6012" cy="324571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6875019" y="6744679"/>
            <a:ext cx="388938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 rot="16200000">
            <a:off x="146509" y="3576703"/>
            <a:ext cx="23374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dirty="0" smtClean="0">
                <a:latin typeface="Candara" panose="020E0502030303020204" pitchFamily="34" charset="0"/>
              </a:rPr>
              <a:t>% de Establecimientos de salud</a:t>
            </a:r>
            <a:endParaRPr lang="es-ES" sz="1300" dirty="0">
              <a:latin typeface="Candara" panose="020E0502030303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77447" y="886869"/>
            <a:ext cx="11324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Actualmente, el 73% de EESS ubicados en los distritos del FED cuentan con disponibilidad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adecuada de </a:t>
            </a:r>
            <a:r>
              <a:rPr lang="es-PE" sz="2000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multimicronutrientes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vs. el 66% de EESS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ubicados en los distritos 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NO FED</a:t>
            </a:r>
            <a:endParaRPr lang="es-PE" sz="20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721924" y="5851036"/>
            <a:ext cx="148790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00" dirty="0" smtClean="0">
                <a:latin typeface="Candara" panose="020E0502030303020204" pitchFamily="34" charset="0"/>
              </a:rPr>
              <a:t>Mes de Referencia</a:t>
            </a:r>
            <a:endParaRPr lang="es-PE" sz="13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243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1625382" y="2118418"/>
          <a:ext cx="9274175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29700" name="Imagen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Imagen 22"/>
          <p:cNvPicPr>
            <a:picLocks noChangeAspect="1"/>
          </p:cNvPicPr>
          <p:nvPr/>
        </p:nvPicPr>
        <p:blipFill>
          <a:blip r:embed="rId5"/>
          <a:srcRect l="16078" t="13214" r="61353" b="81003"/>
          <a:stretch>
            <a:fillRect/>
          </a:stretch>
        </p:blipFill>
        <p:spPr bwMode="auto">
          <a:xfrm>
            <a:off x="9472613" y="6376988"/>
            <a:ext cx="26400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Imagen 17" descr="02"/>
          <p:cNvPicPr>
            <a:picLocks noChangeAspect="1" noChangeArrowheads="1"/>
          </p:cNvPicPr>
          <p:nvPr/>
        </p:nvPicPr>
        <p:blipFill>
          <a:blip r:embed="rId6"/>
          <a:srcRect r="54932"/>
          <a:stretch>
            <a:fillRect/>
          </a:stretch>
        </p:blipFill>
        <p:spPr bwMode="auto">
          <a:xfrm>
            <a:off x="68263" y="6388100"/>
            <a:ext cx="26574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adroTexto 19"/>
          <p:cNvSpPr txBox="1"/>
          <p:nvPr/>
        </p:nvSpPr>
        <p:spPr>
          <a:xfrm>
            <a:off x="395635" y="1065183"/>
            <a:ext cx="11535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Se ha contribuido en garantizar que 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79%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de EESS 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cuenten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con 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equipos médicos y el 41% de EESS cuenten con equipos,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medicamentos e insumos críticos para la entrega de servicios </a:t>
            </a:r>
            <a:endParaRPr lang="es-PE" sz="20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integrales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a las gestantes, niños y niñas.</a:t>
            </a:r>
          </a:p>
        </p:txBody>
      </p:sp>
      <p:sp>
        <p:nvSpPr>
          <p:cNvPr id="11" name="5 Rectángulo"/>
          <p:cNvSpPr>
            <a:spLocks noChangeArrowheads="1"/>
          </p:cNvSpPr>
          <p:nvPr/>
        </p:nvSpPr>
        <p:spPr bwMode="auto">
          <a:xfrm>
            <a:off x="2734882" y="6298679"/>
            <a:ext cx="5880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800" dirty="0">
                <a:latin typeface="Candara" pitchFamily="34" charset="0"/>
              </a:rPr>
              <a:t>FUENTE: Informes de Verificación del Cumplimiento del CAD en el marco del FED. Compromisos del Nivel 1.</a:t>
            </a:r>
          </a:p>
          <a:p>
            <a:r>
              <a:rPr lang="es-PE" sz="800" dirty="0" smtClean="0">
                <a:latin typeface="Candara" pitchFamily="34" charset="0"/>
              </a:rPr>
              <a:t>                  Patrimonio</a:t>
            </a:r>
            <a:r>
              <a:rPr lang="es-PE" sz="800" dirty="0">
                <a:latin typeface="Candara" pitchFamily="34" charset="0"/>
              </a:rPr>
              <a:t>, PAO </a:t>
            </a:r>
            <a:r>
              <a:rPr lang="es-PE" sz="800" dirty="0" smtClean="0">
                <a:latin typeface="Candara" pitchFamily="34" charset="0"/>
              </a:rPr>
              <a:t>– MEF</a:t>
            </a:r>
          </a:p>
          <a:p>
            <a:r>
              <a:rPr lang="es-PE" sz="800" dirty="0">
                <a:latin typeface="Candara" pitchFamily="34" charset="0"/>
              </a:rPr>
              <a:t> </a:t>
            </a:r>
            <a:r>
              <a:rPr lang="es-PE" sz="800" dirty="0" smtClean="0">
                <a:latin typeface="Candara" pitchFamily="34" charset="0"/>
              </a:rPr>
              <a:t>                 SISMED Gobiernos Regionales   </a:t>
            </a:r>
            <a:endParaRPr lang="es-PE" sz="800" dirty="0">
              <a:latin typeface="Candara" pitchFamily="34" charset="0"/>
            </a:endParaRPr>
          </a:p>
          <a:p>
            <a:r>
              <a:rPr lang="es-PE" sz="800" dirty="0" smtClean="0">
                <a:latin typeface="Candara" pitchFamily="34" charset="0"/>
              </a:rPr>
              <a:t>ELABORACIÓN</a:t>
            </a:r>
            <a:r>
              <a:rPr lang="es-PE" sz="800" dirty="0">
                <a:latin typeface="Candara" pitchFamily="34" charset="0"/>
              </a:rPr>
              <a:t>: EQUIPO FED</a:t>
            </a: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829248" y="3874939"/>
            <a:ext cx="20681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00" dirty="0" smtClean="0">
                <a:latin typeface="Candara" panose="020E0502030303020204" pitchFamily="34" charset="0"/>
              </a:rPr>
              <a:t>% Establecimiento de Salud</a:t>
            </a:r>
            <a:endParaRPr lang="es-PE" sz="1300" dirty="0">
              <a:latin typeface="Candara" panose="020E0502030303020204" pitchFamily="34" charset="0"/>
            </a:endParaRPr>
          </a:p>
        </p:txBody>
      </p:sp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1199392" y="-12424"/>
            <a:ext cx="10802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Georgia" pitchFamily="18" charset="0"/>
              </a:rPr>
              <a:t>Cumplimiento Compromisos Vinculados a Servicios de Salud</a:t>
            </a:r>
            <a:endParaRPr lang="es-MX" altLang="es-PE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791456" y="5936485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latin typeface="Candara" panose="020E0502030303020204" pitchFamily="34" charset="0"/>
              </a:rPr>
              <a:t>Verificación noviembre de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805936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29700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Imagen 22"/>
          <p:cNvPicPr>
            <a:picLocks noChangeAspect="1"/>
          </p:cNvPicPr>
          <p:nvPr/>
        </p:nvPicPr>
        <p:blipFill>
          <a:blip r:embed="rId4"/>
          <a:srcRect l="16078" t="13214" r="61353" b="81003"/>
          <a:stretch>
            <a:fillRect/>
          </a:stretch>
        </p:blipFill>
        <p:spPr bwMode="auto">
          <a:xfrm>
            <a:off x="9472613" y="6376988"/>
            <a:ext cx="26400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Imagen 17" descr="02"/>
          <p:cNvPicPr>
            <a:picLocks noChangeAspect="1" noChangeArrowheads="1"/>
          </p:cNvPicPr>
          <p:nvPr/>
        </p:nvPicPr>
        <p:blipFill>
          <a:blip r:embed="rId5"/>
          <a:srcRect r="54932"/>
          <a:stretch>
            <a:fillRect/>
          </a:stretch>
        </p:blipFill>
        <p:spPr bwMode="auto">
          <a:xfrm>
            <a:off x="68263" y="6388100"/>
            <a:ext cx="26574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246555" y="1265363"/>
            <a:ext cx="1150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Se logró incrementar de 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48%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a 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84%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de 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instituciones educativas del nivel inicial que recibieron oportunamente los cuadernos de trabajo en los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distritos más pobres de los 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departamentos</a:t>
            </a:r>
            <a:endParaRPr lang="es-PE" sz="20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2725738" y="6057502"/>
            <a:ext cx="58801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800" dirty="0">
                <a:latin typeface="Candara" pitchFamily="34" charset="0"/>
              </a:rPr>
              <a:t>FUENTE: </a:t>
            </a:r>
            <a:r>
              <a:rPr lang="es-PE" sz="800" dirty="0" smtClean="0">
                <a:latin typeface="Candara" pitchFamily="34" charset="0"/>
              </a:rPr>
              <a:t>Informes de Verificación del Cumplimiento del CAD en el marco del FED. Compromisos del Nivel 1.</a:t>
            </a:r>
          </a:p>
          <a:p>
            <a:r>
              <a:rPr lang="es-PE" sz="800" dirty="0">
                <a:latin typeface="Candara" pitchFamily="34" charset="0"/>
              </a:rPr>
              <a:t> </a:t>
            </a:r>
            <a:r>
              <a:rPr lang="es-PE" sz="800" dirty="0" smtClean="0">
                <a:latin typeface="Candara" pitchFamily="34" charset="0"/>
              </a:rPr>
              <a:t>                 SIAGIE – MINEDU</a:t>
            </a:r>
          </a:p>
          <a:p>
            <a:r>
              <a:rPr lang="es-PE" sz="800" dirty="0" smtClean="0">
                <a:latin typeface="Candara" pitchFamily="34" charset="0"/>
              </a:rPr>
              <a:t>                  Basal Mayo 2014</a:t>
            </a:r>
          </a:p>
          <a:p>
            <a:r>
              <a:rPr lang="es-PE" sz="800" dirty="0" smtClean="0">
                <a:latin typeface="Candara" pitchFamily="34" charset="0"/>
              </a:rPr>
              <a:t>                  Cumplimiento/subsanación: Agosto/Noviembre 2014</a:t>
            </a:r>
          </a:p>
          <a:p>
            <a:r>
              <a:rPr lang="es-PE" sz="800" dirty="0">
                <a:latin typeface="Candara" pitchFamily="34" charset="0"/>
              </a:rPr>
              <a:t>ELABORACIÓN: EQUIPO </a:t>
            </a:r>
            <a:r>
              <a:rPr lang="es-PE" sz="800" dirty="0" smtClean="0">
                <a:latin typeface="Candara" pitchFamily="34" charset="0"/>
              </a:rPr>
              <a:t>FED</a:t>
            </a:r>
            <a:endParaRPr lang="es-PE" sz="800" dirty="0">
              <a:latin typeface="Candara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441368" y="3507797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 smtClean="0">
                <a:latin typeface="Candara" panose="020E0502030303020204" pitchFamily="34" charset="0"/>
              </a:rPr>
              <a:t>% IIEE  escolarizadas y no escolarizadas </a:t>
            </a:r>
          </a:p>
          <a:p>
            <a:pPr algn="ctr"/>
            <a:r>
              <a:rPr lang="es-PE" sz="1200" dirty="0" smtClean="0">
                <a:latin typeface="Candara" panose="020E0502030303020204" pitchFamily="34" charset="0"/>
              </a:rPr>
              <a:t>del ciclo II de la EBR</a:t>
            </a:r>
            <a:endParaRPr lang="es-PE" sz="1200" dirty="0">
              <a:latin typeface="Candara" panose="020E050203030302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2048027" y="1969718"/>
          <a:ext cx="8037576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1199392" y="-39720"/>
            <a:ext cx="10802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Georgia" pitchFamily="18" charset="0"/>
              </a:rPr>
              <a:t>Cumplimiento Compromisos Vinculados a 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  <a:latin typeface="Georgia" pitchFamily="18" charset="0"/>
              </a:rPr>
              <a:t>Servicios de Educación</a:t>
            </a:r>
            <a:endParaRPr lang="es-MX" altLang="es-PE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992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29700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Imagen 22"/>
          <p:cNvPicPr>
            <a:picLocks noChangeAspect="1"/>
          </p:cNvPicPr>
          <p:nvPr/>
        </p:nvPicPr>
        <p:blipFill>
          <a:blip r:embed="rId4"/>
          <a:srcRect l="16078" t="13214" r="61353" b="81003"/>
          <a:stretch>
            <a:fillRect/>
          </a:stretch>
        </p:blipFill>
        <p:spPr bwMode="auto">
          <a:xfrm>
            <a:off x="9472613" y="6376988"/>
            <a:ext cx="26400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Imagen 17" descr="02"/>
          <p:cNvPicPr>
            <a:picLocks noChangeAspect="1" noChangeArrowheads="1"/>
          </p:cNvPicPr>
          <p:nvPr/>
        </p:nvPicPr>
        <p:blipFill>
          <a:blip r:embed="rId5"/>
          <a:srcRect r="54932"/>
          <a:stretch>
            <a:fillRect/>
          </a:stretch>
        </p:blipFill>
        <p:spPr bwMode="auto">
          <a:xfrm>
            <a:off x="68263" y="6388100"/>
            <a:ext cx="26574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323349" y="974725"/>
            <a:ext cx="11545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Se logró incrementar de 1% a 88% de docentes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y promotoras acompañadas de las IIEE 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que </a:t>
            </a:r>
          </a:p>
          <a:p>
            <a:pPr algn="ctr"/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recibieron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el protocolo de acompañamiento 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pedagógico según los plazos establecidos, 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con el objetivo de  mejorar la calidad de la enseñanza</a:t>
            </a:r>
            <a:r>
              <a:rPr lang="es-PE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es-PE" sz="20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215891" y="5497371"/>
            <a:ext cx="58801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800" dirty="0">
                <a:latin typeface="Candara" pitchFamily="34" charset="0"/>
              </a:rPr>
              <a:t>FUENTE: </a:t>
            </a:r>
            <a:r>
              <a:rPr lang="es-PE" sz="800" dirty="0" smtClean="0">
                <a:latin typeface="Candara" pitchFamily="34" charset="0"/>
              </a:rPr>
              <a:t>Informes de Verificación del Cumplimiento del CAD en el marco del FED. Compromisos del Nivel 1.</a:t>
            </a:r>
          </a:p>
          <a:p>
            <a:r>
              <a:rPr lang="es-PE" sz="800" dirty="0">
                <a:latin typeface="Candara" pitchFamily="34" charset="0"/>
              </a:rPr>
              <a:t> </a:t>
            </a:r>
            <a:r>
              <a:rPr lang="es-PE" sz="800" dirty="0" smtClean="0">
                <a:latin typeface="Candara" pitchFamily="34" charset="0"/>
              </a:rPr>
              <a:t>                 SIAGIE – MINEDU</a:t>
            </a:r>
          </a:p>
          <a:p>
            <a:r>
              <a:rPr lang="es-PE" sz="800" dirty="0">
                <a:latin typeface="Candara" pitchFamily="34" charset="0"/>
              </a:rPr>
              <a:t> </a:t>
            </a:r>
            <a:r>
              <a:rPr lang="es-PE" sz="800" dirty="0" smtClean="0">
                <a:latin typeface="Candara" pitchFamily="34" charset="0"/>
              </a:rPr>
              <a:t>                 Basal </a:t>
            </a:r>
            <a:r>
              <a:rPr lang="es-PE" sz="800" dirty="0">
                <a:latin typeface="Candara" pitchFamily="34" charset="0"/>
              </a:rPr>
              <a:t>Mayo 2014</a:t>
            </a:r>
          </a:p>
          <a:p>
            <a:r>
              <a:rPr lang="es-PE" sz="800" dirty="0">
                <a:latin typeface="Candara" pitchFamily="34" charset="0"/>
              </a:rPr>
              <a:t>                  Cumplimiento/subsanación: Agosto/Noviembre 2014</a:t>
            </a:r>
          </a:p>
          <a:p>
            <a:r>
              <a:rPr lang="es-PE" sz="800" dirty="0" smtClean="0">
                <a:latin typeface="Candara" pitchFamily="34" charset="0"/>
              </a:rPr>
              <a:t>ELABORACIÓN</a:t>
            </a:r>
            <a:r>
              <a:rPr lang="es-PE" sz="800" dirty="0">
                <a:latin typeface="Candara" pitchFamily="34" charset="0"/>
              </a:rPr>
              <a:t>: EQUIPO FED</a:t>
            </a:r>
          </a:p>
        </p:txBody>
      </p:sp>
      <p:sp>
        <p:nvSpPr>
          <p:cNvPr id="3" name="Rectángulo 2"/>
          <p:cNvSpPr/>
          <p:nvPr/>
        </p:nvSpPr>
        <p:spPr>
          <a:xfrm rot="16200000">
            <a:off x="-71538" y="3680016"/>
            <a:ext cx="3264834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es-PE" sz="1100" dirty="0" smtClean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 Docentes acompañados y promotoras acompañadas del ciclo II de la EBR</a:t>
            </a:r>
            <a:endParaRPr lang="es-PE" sz="110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571108" y="6077897"/>
            <a:ext cx="227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PE" altLang="es-PE" sz="1100" b="1" dirty="0" smtClean="0">
                <a:latin typeface="Candara" panose="020E0502030303020204" pitchFamily="34" charset="0"/>
              </a:rPr>
              <a:t>IIEE Escolarizadas</a:t>
            </a:r>
            <a:endParaRPr lang="es-PE" altLang="es-PE" sz="1100" b="1" dirty="0">
              <a:latin typeface="Candara" panose="020E0502030303020204" pitchFamily="34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es-PE" altLang="es-PE" sz="1200" dirty="0">
                <a:latin typeface="Candara" panose="020E0502030303020204" pitchFamily="34" charset="0"/>
              </a:rPr>
              <a:t>Visita en aula (</a:t>
            </a:r>
            <a:r>
              <a:rPr lang="es-PE" altLang="es-PE" sz="1200" dirty="0" smtClean="0">
                <a:latin typeface="Candara" panose="020E0502030303020204" pitchFamily="34" charset="0"/>
              </a:rPr>
              <a:t>5/10)</a:t>
            </a:r>
          </a:p>
          <a:p>
            <a:pPr marL="171450" indent="-171450" eaLnBrk="1" hangingPunct="1">
              <a:buFontTx/>
              <a:buChar char="-"/>
            </a:pPr>
            <a:r>
              <a:rPr lang="es-PE" altLang="es-PE" sz="1200" dirty="0" err="1" smtClean="0">
                <a:latin typeface="Candara" panose="020E0502030303020204" pitchFamily="34" charset="0"/>
              </a:rPr>
              <a:t>Microtalleres</a:t>
            </a:r>
            <a:r>
              <a:rPr lang="es-PE" altLang="es-PE" sz="1200" dirty="0" smtClean="0">
                <a:latin typeface="Candara" panose="020E0502030303020204" pitchFamily="34" charset="0"/>
              </a:rPr>
              <a:t> </a:t>
            </a:r>
            <a:r>
              <a:rPr lang="es-PE" altLang="es-PE" sz="1200" dirty="0">
                <a:latin typeface="Candara" panose="020E0502030303020204" pitchFamily="34" charset="0"/>
              </a:rPr>
              <a:t>(5/8</a:t>
            </a:r>
            <a:r>
              <a:rPr lang="es-PE" altLang="es-PE" sz="1200" dirty="0" smtClean="0">
                <a:latin typeface="Candara" panose="020E0502030303020204" pitchFamily="34" charset="0"/>
              </a:rPr>
              <a:t>)</a:t>
            </a:r>
            <a:endParaRPr lang="es-PE" altLang="es-PE" sz="1200" dirty="0">
              <a:latin typeface="Candara" panose="020E0502030303020204" pitchFamily="34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es-PE" altLang="es-PE" sz="1200" dirty="0">
                <a:latin typeface="Candara" panose="020E0502030303020204" pitchFamily="34" charset="0"/>
              </a:rPr>
              <a:t>Taller de actualización (1/2</a:t>
            </a:r>
            <a:r>
              <a:rPr lang="es-PE" altLang="es-PE" sz="1200" dirty="0" smtClean="0">
                <a:latin typeface="Candara" panose="020E0502030303020204" pitchFamily="34" charset="0"/>
              </a:rPr>
              <a:t>)</a:t>
            </a:r>
            <a:endParaRPr lang="es-PE" altLang="es-PE" sz="1200" dirty="0">
              <a:latin typeface="Candara" panose="020E0502030303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703922" y="6077897"/>
            <a:ext cx="227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PE" altLang="es-PE" sz="1100" b="1" dirty="0" smtClean="0">
                <a:latin typeface="Candara" panose="020E0502030303020204" pitchFamily="34" charset="0"/>
              </a:rPr>
              <a:t>IIEE No </a:t>
            </a:r>
            <a:r>
              <a:rPr lang="es-PE" altLang="es-PE" sz="1100" b="1" dirty="0">
                <a:latin typeface="Candara" panose="020E0502030303020204" pitchFamily="34" charset="0"/>
              </a:rPr>
              <a:t>escolarizadas:</a:t>
            </a:r>
          </a:p>
          <a:p>
            <a:pPr marL="171450" indent="-171450" eaLnBrk="1" hangingPunct="1">
              <a:buFontTx/>
              <a:buChar char="-"/>
            </a:pPr>
            <a:r>
              <a:rPr lang="es-PE" altLang="es-PE" sz="1200" dirty="0">
                <a:latin typeface="Candara" panose="020E0502030303020204" pitchFamily="34" charset="0"/>
              </a:rPr>
              <a:t>Visitas en aula (2/4)</a:t>
            </a:r>
          </a:p>
          <a:p>
            <a:pPr marL="171450" indent="-171450" eaLnBrk="1" hangingPunct="1">
              <a:buFontTx/>
              <a:buChar char="-"/>
            </a:pPr>
            <a:r>
              <a:rPr lang="es-PE" altLang="es-PE" sz="1200" dirty="0" err="1">
                <a:latin typeface="Candara" panose="020E0502030303020204" pitchFamily="34" charset="0"/>
              </a:rPr>
              <a:t>Microtalleres</a:t>
            </a:r>
            <a:r>
              <a:rPr lang="es-PE" altLang="es-PE" sz="1200" dirty="0">
                <a:latin typeface="Candara" panose="020E0502030303020204" pitchFamily="34" charset="0"/>
              </a:rPr>
              <a:t> (2/4)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03457" y="5851315"/>
            <a:ext cx="263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Protocolo de Acompañamiento</a:t>
            </a:r>
            <a:endParaRPr lang="es-PE" sz="1200" b="1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1910349" y="1954978"/>
          <a:ext cx="8586216" cy="393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5 CuadroTexto"/>
          <p:cNvSpPr txBox="1">
            <a:spLocks noChangeArrowheads="1"/>
          </p:cNvSpPr>
          <p:nvPr/>
        </p:nvSpPr>
        <p:spPr bwMode="auto">
          <a:xfrm>
            <a:off x="1199392" y="-39720"/>
            <a:ext cx="10802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Georgia" pitchFamily="18" charset="0"/>
              </a:rPr>
              <a:t>Cumplimiento Compromisos Vinculados a Servicios de Educación</a:t>
            </a:r>
            <a:endParaRPr lang="es-MX" altLang="es-PE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950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5013"/>
            <a:ext cx="12192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CuadroTexto 4"/>
          <p:cNvSpPr txBox="1">
            <a:spLocks noChangeArrowheads="1"/>
          </p:cNvSpPr>
          <p:nvPr/>
        </p:nvSpPr>
        <p:spPr bwMode="auto">
          <a:xfrm>
            <a:off x="1467643" y="2830601"/>
            <a:ext cx="9256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PE" sz="4800" dirty="0" smtClean="0">
                <a:solidFill>
                  <a:schemeClr val="bg1"/>
                </a:solidFill>
                <a:latin typeface="Georgia" pitchFamily="18" charset="0"/>
              </a:rPr>
              <a:t>Estímulo al Desempeño</a:t>
            </a:r>
            <a:endParaRPr lang="es-MX" altLang="es-PE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62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8435" name="5 CuadroTexto"/>
          <p:cNvSpPr txBox="1">
            <a:spLocks noChangeArrowheads="1"/>
          </p:cNvSpPr>
          <p:nvPr/>
        </p:nvSpPr>
        <p:spPr bwMode="auto">
          <a:xfrm>
            <a:off x="93663" y="152400"/>
            <a:ext cx="12004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PE" sz="3600" dirty="0" smtClean="0">
                <a:solidFill>
                  <a:schemeClr val="bg1"/>
                </a:solidFill>
                <a:latin typeface="Georgia" pitchFamily="18" charset="0"/>
              </a:rPr>
              <a:t>Transferencias de Recursos Adicionales</a:t>
            </a:r>
            <a:endParaRPr lang="es-MX" altLang="es-PE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8436" name="Imagen 22"/>
          <p:cNvPicPr>
            <a:picLocks noChangeAspect="1"/>
          </p:cNvPicPr>
          <p:nvPr/>
        </p:nvPicPr>
        <p:blipFill>
          <a:blip r:embed="rId3"/>
          <a:srcRect l="16078" t="13214" r="61353" b="81003"/>
          <a:stretch>
            <a:fillRect/>
          </a:stretch>
        </p:blipFill>
        <p:spPr bwMode="auto">
          <a:xfrm>
            <a:off x="9472613" y="6327775"/>
            <a:ext cx="264001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n 10" descr="02"/>
          <p:cNvPicPr>
            <a:picLocks noChangeAspect="1" noChangeArrowheads="1"/>
          </p:cNvPicPr>
          <p:nvPr/>
        </p:nvPicPr>
        <p:blipFill>
          <a:blip r:embed="rId4"/>
          <a:srcRect r="54932"/>
          <a:stretch>
            <a:fillRect/>
          </a:stretch>
        </p:blipFill>
        <p:spPr bwMode="auto">
          <a:xfrm>
            <a:off x="93663" y="6273685"/>
            <a:ext cx="26574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n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637674780"/>
              </p:ext>
            </p:extLst>
          </p:nvPr>
        </p:nvGraphicFramePr>
        <p:xfrm>
          <a:off x="3749844" y="1831908"/>
          <a:ext cx="3955974" cy="314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xmlns="" val="824464685"/>
              </p:ext>
            </p:extLst>
          </p:nvPr>
        </p:nvGraphicFramePr>
        <p:xfrm>
          <a:off x="-270260" y="1842265"/>
          <a:ext cx="3955974" cy="314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xmlns="" val="1455650319"/>
              </p:ext>
            </p:extLst>
          </p:nvPr>
        </p:nvGraphicFramePr>
        <p:xfrm>
          <a:off x="8142365" y="1760886"/>
          <a:ext cx="3955973" cy="314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2138" y="1125236"/>
            <a:ext cx="2521258" cy="3693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Candara" panose="020E0502030303020204" pitchFamily="34" charset="0"/>
              </a:rPr>
              <a:t> 2014 – 2015: 72.610 MM</a:t>
            </a:r>
            <a:endParaRPr lang="es-PE" dirty="0">
              <a:latin typeface="Candara" panose="020E0502030303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35371" y="1139449"/>
            <a:ext cx="2521258" cy="3693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Candara" panose="020E0502030303020204" pitchFamily="34" charset="0"/>
              </a:rPr>
              <a:t> 2015: 32.100 MM</a:t>
            </a:r>
            <a:endParaRPr lang="es-PE" dirty="0">
              <a:latin typeface="Candara" panose="020E0502030303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778536" y="1139449"/>
            <a:ext cx="2521258" cy="3693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Candara" panose="020E0502030303020204" pitchFamily="34" charset="0"/>
              </a:rPr>
              <a:t> 2015: 10.425 MM</a:t>
            </a:r>
            <a:endParaRPr lang="es-PE" dirty="0">
              <a:latin typeface="Candara" panose="020E0502030303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751138" y="6385817"/>
            <a:ext cx="252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latin typeface="Candara" panose="020E0502030303020204" pitchFamily="34" charset="0"/>
              </a:rPr>
              <a:t>* En proceso de transferencia </a:t>
            </a:r>
            <a:endParaRPr lang="es-PE" sz="1400" dirty="0">
              <a:latin typeface="Candara" panose="020E0502030303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056660" y="5451142"/>
            <a:ext cx="807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Candara" panose="020E0502030303020204" pitchFamily="34" charset="0"/>
              </a:rPr>
              <a:t>38.4 MM de dólares </a:t>
            </a:r>
            <a:r>
              <a:rPr lang="es-PE" dirty="0" smtClean="0">
                <a:latin typeface="Candara" panose="020E0502030303020204" pitchFamily="34" charset="0"/>
              </a:rPr>
              <a:t>transferidos a los Gobiernos Regionales por el cumplimiento de metas vinculadas a procesos de gestión y cobertura de entrega de servicios </a:t>
            </a:r>
            <a:endParaRPr lang="es-PE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125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5013"/>
            <a:ext cx="12192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1350263" y="3013501"/>
            <a:ext cx="94914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PE" sz="4400" dirty="0">
                <a:solidFill>
                  <a:schemeClr val="bg1"/>
                </a:solidFill>
                <a:latin typeface="Georgia" pitchFamily="18" charset="0"/>
              </a:rPr>
              <a:t>I</a:t>
            </a:r>
            <a:r>
              <a:rPr lang="es-MX" altLang="es-PE" sz="4400" dirty="0" smtClean="0">
                <a:solidFill>
                  <a:schemeClr val="bg1"/>
                </a:solidFill>
                <a:latin typeface="Georgia" pitchFamily="18" charset="0"/>
              </a:rPr>
              <a:t>V. Retos</a:t>
            </a:r>
            <a:endParaRPr lang="es-MX" altLang="es-PE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39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11 Rectángulo"/>
          <p:cNvSpPr/>
          <p:nvPr/>
        </p:nvSpPr>
        <p:spPr>
          <a:xfrm>
            <a:off x="1051687" y="207328"/>
            <a:ext cx="10602913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Contribuir al logro de los resultados de otros Ejes de la ENDIS</a:t>
            </a:r>
            <a:endParaRPr lang="es-PE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55429" y="2111674"/>
            <a:ext cx="6097714" cy="4528439"/>
            <a:chOff x="2433638" y="1051788"/>
            <a:chExt cx="7478458" cy="5479187"/>
          </a:xfrm>
        </p:grpSpPr>
        <p:pic>
          <p:nvPicPr>
            <p:cNvPr id="7172" name="Picture 2" descr="C:\Users\erodriguez\Downloads\infografia-sin-fondo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3638" y="1051788"/>
              <a:ext cx="7478458" cy="5479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ángulo redondeado 2"/>
            <p:cNvSpPr/>
            <p:nvPr/>
          </p:nvSpPr>
          <p:spPr>
            <a:xfrm>
              <a:off x="5073968" y="3242596"/>
              <a:ext cx="4664392" cy="2106644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7175" name="Imagen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1065213" y="1209041"/>
            <a:ext cx="1058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latin typeface="Candara" panose="020E0502030303020204" pitchFamily="34" charset="0"/>
              </a:rPr>
              <a:t>Programa de Apoyo a la Estrategia Nacional de Desarrollo e Inclusión Social </a:t>
            </a:r>
          </a:p>
          <a:p>
            <a:pPr algn="ctr"/>
            <a:r>
              <a:rPr lang="es-PE" sz="2400" b="1" dirty="0" smtClean="0">
                <a:latin typeface="Candara" panose="020E0502030303020204" pitchFamily="34" charset="0"/>
              </a:rPr>
              <a:t>EURO – ENDIS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787633" y="2635016"/>
            <a:ext cx="4866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2000" b="1" dirty="0">
                <a:latin typeface="Candara" panose="020E0502030303020204" pitchFamily="34" charset="0"/>
              </a:rPr>
              <a:t>Monto previsto: </a:t>
            </a:r>
            <a:r>
              <a:rPr lang="es-PE" sz="2000" dirty="0">
                <a:latin typeface="Candara" panose="020E0502030303020204" pitchFamily="34" charset="0"/>
              </a:rPr>
              <a:t>40 mm de euros.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sz="2000" b="1" dirty="0" smtClean="0">
                <a:latin typeface="Candara" panose="020E0502030303020204" pitchFamily="34" charset="0"/>
              </a:rPr>
              <a:t>Ejes de intervención: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latin typeface="Candara" panose="020E0502030303020204" pitchFamily="34" charset="0"/>
              </a:rPr>
              <a:t>Eje  </a:t>
            </a:r>
            <a:r>
              <a:rPr lang="es-PE" sz="2000" b="1" dirty="0">
                <a:latin typeface="Candara" panose="020E0502030303020204" pitchFamily="34" charset="0"/>
              </a:rPr>
              <a:t>1, </a:t>
            </a:r>
            <a:r>
              <a:rPr lang="es-PE" sz="2000" b="1" dirty="0" smtClean="0">
                <a:latin typeface="Candara" panose="020E0502030303020204" pitchFamily="34" charset="0"/>
              </a:rPr>
              <a:t>2: </a:t>
            </a:r>
            <a:r>
              <a:rPr lang="es-PE" sz="2000" dirty="0" smtClean="0">
                <a:latin typeface="Candara" panose="020E0502030303020204" pitchFamily="34" charset="0"/>
              </a:rPr>
              <a:t>DIT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latin typeface="Candara" panose="020E0502030303020204" pitchFamily="34" charset="0"/>
              </a:rPr>
              <a:t>Eje 3: </a:t>
            </a:r>
            <a:r>
              <a:rPr lang="es-PE" sz="2000" dirty="0">
                <a:latin typeface="Candara" panose="020E0502030303020204" pitchFamily="34" charset="0"/>
              </a:rPr>
              <a:t>Deserción de adolescentes mujeres cuando pasan de 3ro de secundaria a 4to de secundaria en el ámbito </a:t>
            </a:r>
            <a:r>
              <a:rPr lang="es-PE" sz="2000" dirty="0" smtClean="0">
                <a:latin typeface="Candara" panose="020E0502030303020204" pitchFamily="34" charset="0"/>
              </a:rPr>
              <a:t>amazónico.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latin typeface="Candara" panose="020E0502030303020204" pitchFamily="34" charset="0"/>
              </a:rPr>
              <a:t>Eje 4: </a:t>
            </a:r>
            <a:r>
              <a:rPr lang="es-PE" sz="2000" dirty="0" smtClean="0">
                <a:latin typeface="Candara" panose="020E0502030303020204" pitchFamily="34" charset="0"/>
              </a:rPr>
              <a:t>Acceso a servicios que incrementa la productividad de </a:t>
            </a:r>
            <a:r>
              <a:rPr lang="es-PE" sz="2000" smtClean="0">
                <a:latin typeface="Candara" panose="020E0502030303020204" pitchFamily="34" charset="0"/>
              </a:rPr>
              <a:t>los activos.</a:t>
            </a:r>
            <a:endParaRPr lang="es-PE" sz="2000" dirty="0">
              <a:latin typeface="Candara" panose="020E0502030303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PE" sz="2000" dirty="0" smtClean="0">
              <a:latin typeface="Candara" panose="020E0502030303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PE" sz="20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725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5 Rectángulo"/>
          <p:cNvSpPr/>
          <p:nvPr/>
        </p:nvSpPr>
        <p:spPr>
          <a:xfrm>
            <a:off x="0" y="9525"/>
            <a:ext cx="12192000" cy="890588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>
              <a:solidFill>
                <a:prstClr val="white"/>
              </a:solidFill>
            </a:endParaRPr>
          </a:p>
        </p:txBody>
      </p:sp>
      <p:pic>
        <p:nvPicPr>
          <p:cNvPr id="54276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504" y="1891454"/>
            <a:ext cx="19780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00" y="4753747"/>
            <a:ext cx="7200000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023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5013"/>
            <a:ext cx="12192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1350263" y="3013501"/>
            <a:ext cx="94914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PE" sz="4400" dirty="0" smtClean="0">
                <a:solidFill>
                  <a:schemeClr val="bg1"/>
                </a:solidFill>
                <a:latin typeface="Georgia" pitchFamily="18" charset="0"/>
              </a:rPr>
              <a:t>I. Contexto</a:t>
            </a:r>
            <a:endParaRPr lang="es-MX" altLang="es-PE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55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11 Rectángulo"/>
          <p:cNvSpPr/>
          <p:nvPr/>
        </p:nvSpPr>
        <p:spPr>
          <a:xfrm>
            <a:off x="841375" y="115888"/>
            <a:ext cx="10602913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dirty="0">
                <a:solidFill>
                  <a:schemeClr val="bg1"/>
                </a:solidFill>
                <a:latin typeface="Georgia" panose="02040502050405020303" pitchFamily="18" charset="0"/>
              </a:rPr>
              <a:t>El FED como parte de Incluir para Crecer</a:t>
            </a:r>
            <a:endParaRPr lang="es-PE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172" name="Picture 2" descr="C:\Users\erodriguez\Downloads\infografia-sin-fondo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1096963"/>
            <a:ext cx="741680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redondeado 2"/>
          <p:cNvSpPr/>
          <p:nvPr/>
        </p:nvSpPr>
        <p:spPr>
          <a:xfrm>
            <a:off x="5348288" y="1246188"/>
            <a:ext cx="4140200" cy="20161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175" name="Imagen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11 Rectángulo"/>
          <p:cNvSpPr/>
          <p:nvPr/>
        </p:nvSpPr>
        <p:spPr>
          <a:xfrm>
            <a:off x="841375" y="115888"/>
            <a:ext cx="10602913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600" dirty="0">
                <a:solidFill>
                  <a:schemeClr val="bg1"/>
                </a:solidFill>
                <a:latin typeface="Georgia" panose="02040502050405020303" pitchFamily="18" charset="0"/>
              </a:rPr>
              <a:t>El DIT como Prioridad de Política Pública</a:t>
            </a:r>
            <a:endParaRPr lang="es-PE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220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CuadroTexto 1"/>
          <p:cNvSpPr txBox="1">
            <a:spLocks noChangeArrowheads="1"/>
          </p:cNvSpPr>
          <p:nvPr/>
        </p:nvSpPr>
        <p:spPr bwMode="auto">
          <a:xfrm>
            <a:off x="5566297" y="2476440"/>
            <a:ext cx="575273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ES_tradnl" altLang="es-PE" sz="1800" dirty="0" smtClean="0">
                <a:latin typeface="Candara" panose="020E0502030303020204" pitchFamily="34" charset="0"/>
                <a:cs typeface="Arial" panose="020B0604020202020204" pitchFamily="34" charset="0"/>
              </a:rPr>
              <a:t>Los sectores de Desarrollo e Inclusión Social, Vivienda, Educación, Salud, y Mujer y Poblaciones Vulnerables, y la ANGR, REMURPE y AMPE, se comprometieron al 2016 a:</a:t>
            </a:r>
            <a:endParaRPr lang="es-ES_tradnl" altLang="es-PE" sz="1800" i="1" dirty="0" smtClean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s-ES_tradnl" altLang="es-PE" sz="1800" i="1" dirty="0" smtClean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_tradnl" altLang="es-PE" sz="1800" dirty="0" smtClean="0">
                <a:latin typeface="Candara" panose="020E0502030303020204" pitchFamily="34" charset="0"/>
                <a:cs typeface="Arial" panose="020B0604020202020204" pitchFamily="34" charset="0"/>
              </a:rPr>
              <a:t>Reducir la DCI a </a:t>
            </a:r>
            <a:r>
              <a:rPr lang="es-ES_tradnl" altLang="es-PE" sz="18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10%</a:t>
            </a:r>
          </a:p>
          <a:p>
            <a:pPr marL="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_tradnl" altLang="es-PE" sz="1800" dirty="0" smtClean="0">
                <a:latin typeface="Candara" panose="020E0502030303020204" pitchFamily="34" charset="0"/>
                <a:cs typeface="Arial" panose="020B0604020202020204" pitchFamily="34" charset="0"/>
              </a:rPr>
              <a:t>Reducir la Anemia a </a:t>
            </a:r>
            <a:r>
              <a:rPr lang="es-ES_tradnl" altLang="es-PE" sz="18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20%</a:t>
            </a:r>
          </a:p>
          <a:p>
            <a:pPr marL="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_tradnl" altLang="es-PE" sz="1800" dirty="0" smtClean="0">
                <a:latin typeface="Candara" panose="020E0502030303020204" pitchFamily="34" charset="0"/>
                <a:cs typeface="Arial" panose="020B0604020202020204" pitchFamily="34" charset="0"/>
              </a:rPr>
              <a:t>Incrementar la Educación Inicial a </a:t>
            </a:r>
            <a:r>
              <a:rPr lang="es-ES_tradnl" altLang="es-PE" sz="18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85%</a:t>
            </a:r>
          </a:p>
          <a:p>
            <a:pPr marL="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ES_tradnl" altLang="es-PE" sz="1800" dirty="0" smtClean="0">
                <a:latin typeface="Candara" panose="020E0502030303020204" pitchFamily="34" charset="0"/>
                <a:cs typeface="Arial" panose="020B0604020202020204" pitchFamily="34" charset="0"/>
              </a:rPr>
              <a:t>Incrementar el acceso Agua y Saneamiento a </a:t>
            </a:r>
            <a:r>
              <a:rPr lang="es-ES_tradnl" altLang="es-PE" sz="18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85%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s-PE" altLang="es-P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1 CuadroTexto"/>
          <p:cNvSpPr txBox="1">
            <a:spLocks noChangeArrowheads="1"/>
          </p:cNvSpPr>
          <p:nvPr/>
        </p:nvSpPr>
        <p:spPr bwMode="auto">
          <a:xfrm>
            <a:off x="68263" y="1133475"/>
            <a:ext cx="12044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PE" sz="2400" b="1" i="1" dirty="0">
                <a:latin typeface="Candara" pitchFamily="34" charset="0"/>
                <a:cs typeface="Arial" charset="0"/>
              </a:rPr>
              <a:t>Compromiso Nacional Intersectorial e Intergubernamental para </a:t>
            </a:r>
            <a:endParaRPr lang="es-ES_tradnl" altLang="es-PE" sz="2400" b="1" i="1" dirty="0" smtClean="0">
              <a:latin typeface="Candara" pitchFamily="34" charset="0"/>
              <a:cs typeface="Arial" charset="0"/>
            </a:endParaRPr>
          </a:p>
          <a:p>
            <a:pPr algn="ctr"/>
            <a:r>
              <a:rPr lang="es-ES_tradnl" altLang="es-PE" sz="2400" b="1" i="1" dirty="0" smtClean="0">
                <a:latin typeface="Candara" pitchFamily="34" charset="0"/>
                <a:cs typeface="Arial" charset="0"/>
              </a:rPr>
              <a:t>Promover </a:t>
            </a:r>
            <a:r>
              <a:rPr lang="es-ES_tradnl" altLang="es-PE" sz="2400" b="1" i="1" dirty="0">
                <a:latin typeface="Candara" pitchFamily="34" charset="0"/>
                <a:cs typeface="Arial" charset="0"/>
              </a:rPr>
              <a:t>el Desarrollo Infantil Temprano</a:t>
            </a:r>
            <a:endParaRPr lang="es-PE" altLang="es-PE" sz="2400" dirty="0">
              <a:cs typeface="Arial" charset="0"/>
            </a:endParaRPr>
          </a:p>
        </p:txBody>
      </p:sp>
      <p:sp>
        <p:nvSpPr>
          <p:cNvPr id="9226" name="2 CuadroTexto"/>
          <p:cNvSpPr txBox="1">
            <a:spLocks noChangeArrowheads="1"/>
          </p:cNvSpPr>
          <p:nvPr/>
        </p:nvSpPr>
        <p:spPr bwMode="auto">
          <a:xfrm>
            <a:off x="1952595" y="5851464"/>
            <a:ext cx="7412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altLang="es-PE" sz="1600" dirty="0" err="1">
                <a:latin typeface="Candara" pitchFamily="34" charset="0"/>
              </a:rPr>
              <a:t>Lamay</a:t>
            </a:r>
            <a:r>
              <a:rPr lang="es-PE" altLang="es-PE" sz="1600" dirty="0">
                <a:latin typeface="Candara" pitchFamily="34" charset="0"/>
              </a:rPr>
              <a:t> – Cusco, </a:t>
            </a:r>
            <a:r>
              <a:rPr lang="es-ES_tradnl" altLang="es-PE" sz="1600" dirty="0" smtClean="0">
                <a:latin typeface="Candara" pitchFamily="34" charset="0"/>
                <a:cs typeface="Arial" charset="0"/>
              </a:rPr>
              <a:t>el </a:t>
            </a:r>
            <a:r>
              <a:rPr lang="es-ES_tradnl" altLang="es-PE" sz="1600" dirty="0">
                <a:latin typeface="Candara" pitchFamily="34" charset="0"/>
                <a:cs typeface="Arial" charset="0"/>
              </a:rPr>
              <a:t>29 de octubre de </a:t>
            </a:r>
            <a:r>
              <a:rPr lang="es-ES_tradnl" altLang="es-PE" sz="1600" dirty="0" smtClean="0">
                <a:latin typeface="Candara" pitchFamily="34" charset="0"/>
                <a:cs typeface="Arial" charset="0"/>
              </a:rPr>
              <a:t>2013 </a:t>
            </a:r>
            <a:endParaRPr lang="es-PE" altLang="es-PE" sz="1600" dirty="0">
              <a:latin typeface="Candara" pitchFamily="34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17" y="2442517"/>
            <a:ext cx="5147642" cy="26009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20483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1 CuadroTexto"/>
          <p:cNvSpPr txBox="1">
            <a:spLocks noChangeArrowheads="1"/>
          </p:cNvSpPr>
          <p:nvPr/>
        </p:nvSpPr>
        <p:spPr bwMode="auto">
          <a:xfrm>
            <a:off x="1191419" y="1157288"/>
            <a:ext cx="9809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sz="2400" b="1" dirty="0" smtClean="0">
                <a:latin typeface="Candara" panose="020E0502030303020204" pitchFamily="34" charset="0"/>
              </a:rPr>
              <a:t>Asignación </a:t>
            </a:r>
            <a:r>
              <a:rPr lang="es-PE" sz="2400" b="1" dirty="0">
                <a:latin typeface="Candara" panose="020E0502030303020204" pitchFamily="34" charset="0"/>
              </a:rPr>
              <a:t>de recursos </a:t>
            </a:r>
            <a:r>
              <a:rPr lang="es-PE" sz="2400" dirty="0">
                <a:latin typeface="Candara" panose="020E0502030303020204" pitchFamily="34" charset="0"/>
              </a:rPr>
              <a:t>a productos y </a:t>
            </a:r>
            <a:r>
              <a:rPr lang="es-PE" sz="2400" b="1" dirty="0">
                <a:latin typeface="Candara" panose="020E0502030303020204" pitchFamily="34" charset="0"/>
              </a:rPr>
              <a:t>resultados medibles</a:t>
            </a:r>
            <a:r>
              <a:rPr lang="es-PE" sz="2400" dirty="0">
                <a:latin typeface="Candara" panose="020E0502030303020204" pitchFamily="34" charset="0"/>
              </a:rPr>
              <a:t> a favor de la </a:t>
            </a:r>
            <a:r>
              <a:rPr lang="es-PE" sz="2400" b="1" dirty="0" smtClean="0">
                <a:latin typeface="Candara" panose="020E0502030303020204" pitchFamily="34" charset="0"/>
              </a:rPr>
              <a:t>población</a:t>
            </a:r>
            <a:endParaRPr lang="es-PE" altLang="es-PE" sz="2400" b="1" dirty="0">
              <a:latin typeface="Candara" pitchFamily="34" charset="0"/>
            </a:endParaRPr>
          </a:p>
        </p:txBody>
      </p:sp>
      <p:sp>
        <p:nvSpPr>
          <p:cNvPr id="20485" name="16 Rectángulo"/>
          <p:cNvSpPr>
            <a:spLocks noChangeArrowheads="1"/>
          </p:cNvSpPr>
          <p:nvPr/>
        </p:nvSpPr>
        <p:spPr bwMode="auto">
          <a:xfrm>
            <a:off x="3242493" y="155575"/>
            <a:ext cx="5872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s-PE" sz="3600" dirty="0" smtClean="0">
                <a:solidFill>
                  <a:schemeClr val="bg1"/>
                </a:solidFill>
                <a:latin typeface="Georgia" pitchFamily="18" charset="0"/>
              </a:rPr>
              <a:t>Presupuesto por Resultados</a:t>
            </a:r>
            <a:endParaRPr lang="es-PE" altLang="es-PE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597951843"/>
              </p:ext>
            </p:extLst>
          </p:nvPr>
        </p:nvGraphicFramePr>
        <p:xfrm>
          <a:off x="4812839" y="2422657"/>
          <a:ext cx="5804855" cy="316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933303" y="6026589"/>
            <a:ext cx="10067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rgbClr val="303030"/>
                </a:solidFill>
                <a:latin typeface="Candara" panose="020E0502030303020204" pitchFamily="34" charset="0"/>
              </a:rPr>
              <a:t>Con los </a:t>
            </a:r>
            <a:r>
              <a:rPr lang="es-PE" b="1" dirty="0" smtClean="0">
                <a:solidFill>
                  <a:srgbClr val="303030"/>
                </a:solidFill>
                <a:latin typeface="Candara" panose="020E0502030303020204" pitchFamily="34" charset="0"/>
              </a:rPr>
              <a:t>Programas Presupuestales </a:t>
            </a:r>
            <a:r>
              <a:rPr lang="es-PE" dirty="0" smtClean="0">
                <a:solidFill>
                  <a:srgbClr val="303030"/>
                </a:solidFill>
                <a:latin typeface="Candara" panose="020E0502030303020204" pitchFamily="34" charset="0"/>
              </a:rPr>
              <a:t>se busca la entrega de </a:t>
            </a:r>
            <a:r>
              <a:rPr lang="es-PE" b="1" dirty="0" smtClean="0">
                <a:solidFill>
                  <a:srgbClr val="303030"/>
                </a:solidFill>
                <a:latin typeface="Candara" panose="020E0502030303020204" pitchFamily="34" charset="0"/>
              </a:rPr>
              <a:t>servicios </a:t>
            </a:r>
            <a:r>
              <a:rPr lang="es-PE" b="1" dirty="0">
                <a:solidFill>
                  <a:srgbClr val="303030"/>
                </a:solidFill>
                <a:latin typeface="Candara" panose="020E0502030303020204" pitchFamily="34" charset="0"/>
              </a:rPr>
              <a:t>a las personas, </a:t>
            </a:r>
            <a:r>
              <a:rPr lang="es-PE" b="1" dirty="0" smtClean="0">
                <a:solidFill>
                  <a:srgbClr val="303030"/>
                </a:solidFill>
                <a:latin typeface="Candara" panose="020E0502030303020204" pitchFamily="34" charset="0"/>
              </a:rPr>
              <a:t>en </a:t>
            </a:r>
            <a:r>
              <a:rPr lang="es-PE" b="1" dirty="0">
                <a:solidFill>
                  <a:srgbClr val="303030"/>
                </a:solidFill>
                <a:latin typeface="Candara" panose="020E0502030303020204" pitchFamily="34" charset="0"/>
              </a:rPr>
              <a:t>condiciones de calidad, oportunidad, eficacia y equidad</a:t>
            </a:r>
            <a:endParaRPr lang="es-PE" b="1" dirty="0">
              <a:latin typeface="Candara" panose="020E05020303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65213" y="3545772"/>
            <a:ext cx="3524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Programas Presupuestales vinculados al Desarrollo Infantil Temprano</a:t>
            </a:r>
            <a:endParaRPr lang="es-PE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139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11 Rectángulo"/>
          <p:cNvSpPr/>
          <p:nvPr/>
        </p:nvSpPr>
        <p:spPr>
          <a:xfrm>
            <a:off x="1184276" y="197643"/>
            <a:ext cx="10602913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¿Cómo surge la intervención? </a:t>
            </a:r>
            <a:endParaRPr lang="es-PE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220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764797161"/>
              </p:ext>
            </p:extLst>
          </p:nvPr>
        </p:nvGraphicFramePr>
        <p:xfrm>
          <a:off x="56191" y="2490955"/>
          <a:ext cx="5140613" cy="432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9704" y="4572002"/>
            <a:ext cx="1147980" cy="74391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27" y="5540546"/>
            <a:ext cx="122487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847717" y="2535561"/>
            <a:ext cx="5302563" cy="432243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985263" y="5502571"/>
            <a:ext cx="1393183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latin typeface="Candara" panose="020E0502030303020204" pitchFamily="34" charset="0"/>
              </a:rPr>
              <a:t>Programación Presupuestal</a:t>
            </a:r>
            <a:endParaRPr lang="es-PE" sz="1400" b="1" dirty="0">
              <a:latin typeface="Candara" panose="020E05020303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831361" y="4726024"/>
            <a:ext cx="1304694" cy="57888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latin typeface="Candara" panose="020E0502030303020204" pitchFamily="34" charset="0"/>
              </a:rPr>
              <a:t>Ejecución Presupuestal</a:t>
            </a:r>
            <a:endParaRPr lang="es-PE" sz="1400" b="1" dirty="0">
              <a:latin typeface="Candara" panose="020E0502030303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326775" y="4276660"/>
            <a:ext cx="1304694" cy="817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latin typeface="Candara" panose="020E0502030303020204" pitchFamily="34" charset="0"/>
              </a:rPr>
              <a:t>Insumos, Equipos y personal</a:t>
            </a:r>
            <a:endParaRPr lang="es-PE" sz="1400" b="1" dirty="0">
              <a:latin typeface="Candara" panose="020E0502030303020204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149812" y="1802571"/>
            <a:ext cx="11910809" cy="28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5404568" y="3578772"/>
            <a:ext cx="1293606" cy="993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Triángulo isósceles 21"/>
          <p:cNvSpPr/>
          <p:nvPr/>
        </p:nvSpPr>
        <p:spPr>
          <a:xfrm>
            <a:off x="5149508" y="3047198"/>
            <a:ext cx="1772580" cy="54368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redondeado 23"/>
          <p:cNvSpPr/>
          <p:nvPr/>
        </p:nvSpPr>
        <p:spPr>
          <a:xfrm>
            <a:off x="5865762" y="4051612"/>
            <a:ext cx="378371" cy="4966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/>
          <p:cNvSpPr txBox="1"/>
          <p:nvPr/>
        </p:nvSpPr>
        <p:spPr>
          <a:xfrm>
            <a:off x="5181038" y="4943958"/>
            <a:ext cx="170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latin typeface="Candara" panose="020E0502030303020204" pitchFamily="34" charset="0"/>
              </a:rPr>
              <a:t>Punto de Atención</a:t>
            </a:r>
            <a:endParaRPr lang="es-PE" b="1" dirty="0">
              <a:latin typeface="Candara" panose="020E0502030303020204" pitchFamily="34" charset="0"/>
            </a:endParaRPr>
          </a:p>
        </p:txBody>
      </p:sp>
      <p:sp>
        <p:nvSpPr>
          <p:cNvPr id="27" name="Cerrar llave 26"/>
          <p:cNvSpPr/>
          <p:nvPr/>
        </p:nvSpPr>
        <p:spPr>
          <a:xfrm rot="16200000">
            <a:off x="5850700" y="4696711"/>
            <a:ext cx="337545" cy="212469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/>
          <p:cNvSpPr txBox="1"/>
          <p:nvPr/>
        </p:nvSpPr>
        <p:spPr>
          <a:xfrm>
            <a:off x="4096027" y="6051952"/>
            <a:ext cx="172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latin typeface="Candara" panose="020E0502030303020204" pitchFamily="34" charset="0"/>
              </a:rPr>
              <a:t>Establecimientos Salud</a:t>
            </a:r>
            <a:endParaRPr lang="es-PE" sz="1600" b="1" dirty="0">
              <a:latin typeface="Candara" panose="020E0502030303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219116" y="6062460"/>
            <a:ext cx="172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latin typeface="Candara" panose="020E0502030303020204" pitchFamily="34" charset="0"/>
              </a:rPr>
              <a:t>Instituciones Educativas</a:t>
            </a:r>
            <a:endParaRPr lang="es-PE" sz="1600" b="1" dirty="0">
              <a:latin typeface="Candara" panose="020E0502030303020204" pitchFamily="34" charset="0"/>
            </a:endParaRPr>
          </a:p>
        </p:txBody>
      </p:sp>
      <p:pic>
        <p:nvPicPr>
          <p:cNvPr id="20" name="Imagen 19" descr="C:\Users\aquijano\Documents\Ana Quijano\DGPE\FED\PPT\Dibujos\madr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02" y="3625025"/>
            <a:ext cx="596050" cy="98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C:\Users\aquijano\Documents\Ana Quijano\DGPE\FED\PPT\Dibujos\niño y niña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886" y="3390213"/>
            <a:ext cx="759636" cy="560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625887" y="2467677"/>
            <a:ext cx="294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Candara" panose="020E0502030303020204" pitchFamily="34" charset="0"/>
              </a:rPr>
              <a:t>Promueven la demanda a los servicios</a:t>
            </a:r>
            <a:endParaRPr lang="es-PE" dirty="0">
              <a:latin typeface="Candara" panose="020E0502030303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509005" y="2241858"/>
            <a:ext cx="2947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latin typeface="Candara" panose="020E0502030303020204" pitchFamily="34" charset="0"/>
              </a:rPr>
              <a:t>¿?</a:t>
            </a:r>
            <a:endParaRPr lang="es-PE" sz="5400" dirty="0">
              <a:latin typeface="Candara" panose="020E0502030303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540963" y="1582232"/>
            <a:ext cx="2947633" cy="408623"/>
          </a:xfrm>
          <a:prstGeom prst="roundRect">
            <a:avLst/>
          </a:prstGeom>
          <a:ln w="952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srgbClr val="C00000"/>
                </a:solidFill>
                <a:latin typeface="Candara" panose="020E0502030303020204" pitchFamily="34" charset="0"/>
              </a:rPr>
              <a:t>Entrega de los servicios</a:t>
            </a:r>
            <a:endParaRPr lang="es-PE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6150" y="1410657"/>
            <a:ext cx="1164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Familias</a:t>
            </a:r>
            <a:endParaRPr lang="es-PE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2574895" y="1371570"/>
            <a:ext cx="1164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Comunidad</a:t>
            </a:r>
            <a:endParaRPr lang="es-PE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0486379" y="1253841"/>
            <a:ext cx="116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Gobierno Nacional </a:t>
            </a:r>
            <a:endParaRPr lang="es-PE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8405446" y="1317394"/>
            <a:ext cx="116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Gobierno </a:t>
            </a:r>
          </a:p>
          <a:p>
            <a:pPr algn="ctr"/>
            <a:r>
              <a:rPr lang="es-PE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Regional</a:t>
            </a:r>
            <a:endParaRPr lang="es-PE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318191" y="1843568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Programas Sociales </a:t>
            </a:r>
            <a:endParaRPr lang="es-PE" sz="14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8917182" y="1872735"/>
            <a:ext cx="2272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Programas Presupuestales </a:t>
            </a:r>
            <a:endParaRPr lang="es-PE" sz="14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 rot="1339839">
            <a:off x="8797567" y="3466388"/>
            <a:ext cx="2291481" cy="408623"/>
          </a:xfrm>
          <a:prstGeom prst="roundRect">
            <a:avLst/>
          </a:prstGeom>
          <a:ln w="952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Procesos de Gestión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5990697" y="2271478"/>
            <a:ext cx="86276" cy="5489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186167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6725"/>
            <a:ext cx="12192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1421284" y="2705725"/>
            <a:ext cx="949147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PE" sz="4400" dirty="0" smtClean="0">
                <a:solidFill>
                  <a:schemeClr val="bg1"/>
                </a:solidFill>
                <a:latin typeface="Georgia" pitchFamily="18" charset="0"/>
              </a:rPr>
              <a:t>II. Fondo de Estímulo al Desempeño y Logro de Resultados Sociales - FED</a:t>
            </a:r>
            <a:endParaRPr lang="es-MX" altLang="es-PE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28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-26988"/>
            <a:ext cx="12192000" cy="1001713"/>
          </a:xfrm>
          <a:prstGeom prst="rect">
            <a:avLst/>
          </a:prstGeom>
          <a:solidFill>
            <a:srgbClr val="C91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11 Rectángulo"/>
          <p:cNvSpPr/>
          <p:nvPr/>
        </p:nvSpPr>
        <p:spPr>
          <a:xfrm>
            <a:off x="1209871" y="188273"/>
            <a:ext cx="10602913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Mecanismo de Incentivo al Desempeño</a:t>
            </a:r>
            <a:endParaRPr lang="es-PE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296" name="Imagen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6738" y="1041400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Imagen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1008063"/>
            <a:ext cx="12763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n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63" y="-26988"/>
            <a:ext cx="946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1 CuadroTexto"/>
          <p:cNvSpPr txBox="1">
            <a:spLocks noChangeArrowheads="1"/>
          </p:cNvSpPr>
          <p:nvPr/>
        </p:nvSpPr>
        <p:spPr bwMode="auto">
          <a:xfrm>
            <a:off x="4071363" y="2001537"/>
            <a:ext cx="42459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altLang="es-PE" sz="1600" dirty="0" smtClean="0">
                <a:solidFill>
                  <a:schemeClr val="tx2"/>
                </a:solidFill>
                <a:latin typeface="Candara" pitchFamily="34" charset="0"/>
              </a:rPr>
              <a:t>Asignación de recursos adicionales por la </a:t>
            </a:r>
            <a:r>
              <a:rPr lang="es-PE" altLang="es-PE" sz="1600" b="1" dirty="0" smtClean="0">
                <a:solidFill>
                  <a:schemeClr val="tx2"/>
                </a:solidFill>
                <a:latin typeface="Candara" pitchFamily="34" charset="0"/>
              </a:rPr>
              <a:t>mejora de la gestión </a:t>
            </a:r>
            <a:r>
              <a:rPr lang="es-PE" altLang="es-PE" sz="1600" dirty="0" smtClean="0">
                <a:solidFill>
                  <a:schemeClr val="tx2"/>
                </a:solidFill>
                <a:latin typeface="Candara" pitchFamily="34" charset="0"/>
              </a:rPr>
              <a:t>y </a:t>
            </a:r>
            <a:r>
              <a:rPr lang="es-PE" altLang="es-PE" sz="1600" b="1" dirty="0" smtClean="0">
                <a:solidFill>
                  <a:schemeClr val="tx2"/>
                </a:solidFill>
                <a:latin typeface="Candara" pitchFamily="34" charset="0"/>
              </a:rPr>
              <a:t>entrega de paquete de servicios </a:t>
            </a:r>
            <a:r>
              <a:rPr lang="es-PE" altLang="es-PE" sz="1600" dirty="0" smtClean="0">
                <a:solidFill>
                  <a:schemeClr val="tx2"/>
                </a:solidFill>
                <a:latin typeface="Candara" pitchFamily="34" charset="0"/>
              </a:rPr>
              <a:t>a los niños y niñas desde la gestación hasta los 5 años</a:t>
            </a:r>
            <a:endParaRPr lang="es-PE" altLang="es-PE" sz="1600" dirty="0">
              <a:solidFill>
                <a:schemeClr val="tx2"/>
              </a:solidFill>
              <a:latin typeface="Candara" pitchFamily="34" charset="0"/>
            </a:endParaRPr>
          </a:p>
        </p:txBody>
      </p:sp>
      <p:grpSp>
        <p:nvGrpSpPr>
          <p:cNvPr id="57" name="56 Grupo"/>
          <p:cNvGrpSpPr/>
          <p:nvPr/>
        </p:nvGrpSpPr>
        <p:grpSpPr>
          <a:xfrm flipH="1">
            <a:off x="44655" y="1779245"/>
            <a:ext cx="6864824" cy="4971900"/>
            <a:chOff x="5256914" y="1512918"/>
            <a:chExt cx="6655267" cy="4971900"/>
          </a:xfrm>
        </p:grpSpPr>
        <p:sp>
          <p:nvSpPr>
            <p:cNvPr id="58" name="57 Elipse"/>
            <p:cNvSpPr/>
            <p:nvPr/>
          </p:nvSpPr>
          <p:spPr>
            <a:xfrm>
              <a:off x="7305921" y="5157054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58 Elipse"/>
            <p:cNvSpPr/>
            <p:nvPr/>
          </p:nvSpPr>
          <p:spPr>
            <a:xfrm>
              <a:off x="7043442" y="5283409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19901"/>
                <a:satOff val="-130"/>
                <a:lumOff val="2232"/>
                <a:alphaOff val="0"/>
              </a:schemeClr>
            </a:lnRef>
            <a:fillRef idx="1">
              <a:schemeClr val="accent3">
                <a:shade val="80000"/>
                <a:hueOff val="19901"/>
                <a:satOff val="-130"/>
                <a:lumOff val="2232"/>
                <a:alphaOff val="0"/>
              </a:schemeClr>
            </a:fillRef>
            <a:effectRef idx="0">
              <a:schemeClr val="accent3">
                <a:shade val="80000"/>
                <a:hueOff val="19901"/>
                <a:satOff val="-130"/>
                <a:lumOff val="22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59 Elipse"/>
            <p:cNvSpPr/>
            <p:nvPr/>
          </p:nvSpPr>
          <p:spPr>
            <a:xfrm>
              <a:off x="6768431" y="5383215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39802"/>
                <a:satOff val="-260"/>
                <a:lumOff val="4464"/>
                <a:alphaOff val="0"/>
              </a:schemeClr>
            </a:lnRef>
            <a:fillRef idx="1">
              <a:schemeClr val="accent3">
                <a:shade val="80000"/>
                <a:hueOff val="39802"/>
                <a:satOff val="-260"/>
                <a:lumOff val="4464"/>
                <a:alphaOff val="0"/>
              </a:schemeClr>
            </a:fillRef>
            <a:effectRef idx="0">
              <a:schemeClr val="accent3">
                <a:shade val="80000"/>
                <a:hueOff val="39802"/>
                <a:satOff val="-260"/>
                <a:lumOff val="44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60 Elipse"/>
            <p:cNvSpPr/>
            <p:nvPr/>
          </p:nvSpPr>
          <p:spPr>
            <a:xfrm>
              <a:off x="8566098" y="3694385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59702"/>
                <a:satOff val="-390"/>
                <a:lumOff val="6697"/>
                <a:alphaOff val="0"/>
              </a:schemeClr>
            </a:lnRef>
            <a:fillRef idx="1">
              <a:schemeClr val="accent3">
                <a:shade val="80000"/>
                <a:hueOff val="59702"/>
                <a:satOff val="-390"/>
                <a:lumOff val="6697"/>
                <a:alphaOff val="0"/>
              </a:schemeClr>
            </a:fillRef>
            <a:effectRef idx="0">
              <a:schemeClr val="accent3">
                <a:shade val="80000"/>
                <a:hueOff val="59702"/>
                <a:satOff val="-390"/>
                <a:lumOff val="66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61 Elipse"/>
            <p:cNvSpPr/>
            <p:nvPr/>
          </p:nvSpPr>
          <p:spPr>
            <a:xfrm>
              <a:off x="8460271" y="3951520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79603"/>
                <a:satOff val="-520"/>
                <a:lumOff val="8929"/>
                <a:alphaOff val="0"/>
              </a:schemeClr>
            </a:lnRef>
            <a:fillRef idx="1">
              <a:schemeClr val="accent3">
                <a:shade val="80000"/>
                <a:hueOff val="79603"/>
                <a:satOff val="-520"/>
                <a:lumOff val="8929"/>
                <a:alphaOff val="0"/>
              </a:schemeClr>
            </a:fillRef>
            <a:effectRef idx="0">
              <a:schemeClr val="accent3">
                <a:shade val="80000"/>
                <a:hueOff val="79603"/>
                <a:satOff val="-520"/>
                <a:lumOff val="89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62 Elipse"/>
            <p:cNvSpPr/>
            <p:nvPr/>
          </p:nvSpPr>
          <p:spPr>
            <a:xfrm>
              <a:off x="8385078" y="1758745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99504"/>
                <a:satOff val="-650"/>
                <a:lumOff val="11161"/>
                <a:alphaOff val="0"/>
              </a:schemeClr>
            </a:lnRef>
            <a:fillRef idx="1">
              <a:schemeClr val="accent3">
                <a:shade val="80000"/>
                <a:hueOff val="99504"/>
                <a:satOff val="-650"/>
                <a:lumOff val="11161"/>
                <a:alphaOff val="0"/>
              </a:schemeClr>
            </a:fillRef>
            <a:effectRef idx="0">
              <a:schemeClr val="accent3">
                <a:shade val="80000"/>
                <a:hueOff val="99504"/>
                <a:satOff val="-650"/>
                <a:lumOff val="111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63 Elipse"/>
            <p:cNvSpPr/>
            <p:nvPr/>
          </p:nvSpPr>
          <p:spPr>
            <a:xfrm>
              <a:off x="8578630" y="1635832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119405"/>
                <a:satOff val="-781"/>
                <a:lumOff val="13393"/>
                <a:alphaOff val="0"/>
              </a:schemeClr>
            </a:lnRef>
            <a:fillRef idx="1">
              <a:schemeClr val="accent3">
                <a:shade val="80000"/>
                <a:hueOff val="119405"/>
                <a:satOff val="-781"/>
                <a:lumOff val="13393"/>
                <a:alphaOff val="0"/>
              </a:schemeClr>
            </a:fillRef>
            <a:effectRef idx="0">
              <a:schemeClr val="accent3">
                <a:shade val="80000"/>
                <a:hueOff val="119405"/>
                <a:satOff val="-781"/>
                <a:lumOff val="133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64 Elipse"/>
            <p:cNvSpPr/>
            <p:nvPr/>
          </p:nvSpPr>
          <p:spPr>
            <a:xfrm>
              <a:off x="8772182" y="1512918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139306"/>
                <a:satOff val="-911"/>
                <a:lumOff val="15625"/>
                <a:alphaOff val="0"/>
              </a:schemeClr>
            </a:lnRef>
            <a:fillRef idx="1">
              <a:schemeClr val="accent3">
                <a:shade val="80000"/>
                <a:hueOff val="139306"/>
                <a:satOff val="-911"/>
                <a:lumOff val="15625"/>
                <a:alphaOff val="0"/>
              </a:schemeClr>
            </a:fillRef>
            <a:effectRef idx="0">
              <a:schemeClr val="accent3">
                <a:shade val="80000"/>
                <a:hueOff val="139306"/>
                <a:satOff val="-911"/>
                <a:lumOff val="156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65 Elipse"/>
            <p:cNvSpPr/>
            <p:nvPr/>
          </p:nvSpPr>
          <p:spPr>
            <a:xfrm>
              <a:off x="8965734" y="1635832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159207"/>
                <a:satOff val="-1041"/>
                <a:lumOff val="17857"/>
                <a:alphaOff val="0"/>
              </a:schemeClr>
            </a:lnRef>
            <a:fillRef idx="1">
              <a:schemeClr val="accent3">
                <a:shade val="80000"/>
                <a:hueOff val="159207"/>
                <a:satOff val="-1041"/>
                <a:lumOff val="17857"/>
                <a:alphaOff val="0"/>
              </a:schemeClr>
            </a:fillRef>
            <a:effectRef idx="0">
              <a:schemeClr val="accent3">
                <a:shade val="80000"/>
                <a:hueOff val="159207"/>
                <a:satOff val="-1041"/>
                <a:lumOff val="178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66 Elipse"/>
            <p:cNvSpPr/>
            <p:nvPr/>
          </p:nvSpPr>
          <p:spPr>
            <a:xfrm>
              <a:off x="9159286" y="1758745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179107"/>
                <a:satOff val="-1171"/>
                <a:lumOff val="20090"/>
                <a:alphaOff val="0"/>
              </a:schemeClr>
            </a:lnRef>
            <a:fillRef idx="1">
              <a:schemeClr val="accent3">
                <a:shade val="80000"/>
                <a:hueOff val="179107"/>
                <a:satOff val="-1171"/>
                <a:lumOff val="20090"/>
                <a:alphaOff val="0"/>
              </a:schemeClr>
            </a:fillRef>
            <a:effectRef idx="0">
              <a:schemeClr val="accent3">
                <a:shade val="80000"/>
                <a:hueOff val="179107"/>
                <a:satOff val="-1171"/>
                <a:lumOff val="200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67 Elipse"/>
            <p:cNvSpPr/>
            <p:nvPr/>
          </p:nvSpPr>
          <p:spPr>
            <a:xfrm>
              <a:off x="8772182" y="1772020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199008"/>
                <a:satOff val="-1301"/>
                <a:lumOff val="22322"/>
                <a:alphaOff val="0"/>
              </a:schemeClr>
            </a:lnRef>
            <a:fillRef idx="1">
              <a:schemeClr val="accent3">
                <a:shade val="80000"/>
                <a:hueOff val="199008"/>
                <a:satOff val="-1301"/>
                <a:lumOff val="22322"/>
                <a:alphaOff val="0"/>
              </a:schemeClr>
            </a:fillRef>
            <a:effectRef idx="0">
              <a:schemeClr val="accent3">
                <a:shade val="80000"/>
                <a:hueOff val="199008"/>
                <a:satOff val="-1301"/>
                <a:lumOff val="223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68 Elipse"/>
            <p:cNvSpPr/>
            <p:nvPr/>
          </p:nvSpPr>
          <p:spPr>
            <a:xfrm>
              <a:off x="8772182" y="2031613"/>
              <a:ext cx="139246" cy="139246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lnRef>
            <a:fillRef idx="1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fillRef>
            <a:effectRef idx="0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69 Forma libre"/>
            <p:cNvSpPr/>
            <p:nvPr/>
          </p:nvSpPr>
          <p:spPr>
            <a:xfrm>
              <a:off x="6089606" y="5679490"/>
              <a:ext cx="3003538" cy="805328"/>
            </a:xfrm>
            <a:custGeom>
              <a:avLst/>
              <a:gdLst>
                <a:gd name="connsiteX0" fmla="*/ 0 w 3003538"/>
                <a:gd name="connsiteY0" fmla="*/ 134224 h 805328"/>
                <a:gd name="connsiteX1" fmla="*/ 134224 w 3003538"/>
                <a:gd name="connsiteY1" fmla="*/ 0 h 805328"/>
                <a:gd name="connsiteX2" fmla="*/ 2869314 w 3003538"/>
                <a:gd name="connsiteY2" fmla="*/ 0 h 805328"/>
                <a:gd name="connsiteX3" fmla="*/ 3003538 w 3003538"/>
                <a:gd name="connsiteY3" fmla="*/ 134224 h 805328"/>
                <a:gd name="connsiteX4" fmla="*/ 3003538 w 3003538"/>
                <a:gd name="connsiteY4" fmla="*/ 671104 h 805328"/>
                <a:gd name="connsiteX5" fmla="*/ 2869314 w 3003538"/>
                <a:gd name="connsiteY5" fmla="*/ 805328 h 805328"/>
                <a:gd name="connsiteX6" fmla="*/ 134224 w 3003538"/>
                <a:gd name="connsiteY6" fmla="*/ 805328 h 805328"/>
                <a:gd name="connsiteX7" fmla="*/ 0 w 3003538"/>
                <a:gd name="connsiteY7" fmla="*/ 671104 h 805328"/>
                <a:gd name="connsiteX8" fmla="*/ 0 w 3003538"/>
                <a:gd name="connsiteY8" fmla="*/ 134224 h 80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3538" h="805328">
                  <a:moveTo>
                    <a:pt x="0" y="134224"/>
                  </a:moveTo>
                  <a:cubicBezTo>
                    <a:pt x="0" y="60094"/>
                    <a:pt x="60094" y="0"/>
                    <a:pt x="134224" y="0"/>
                  </a:cubicBezTo>
                  <a:lnTo>
                    <a:pt x="2869314" y="0"/>
                  </a:lnTo>
                  <a:cubicBezTo>
                    <a:pt x="2943444" y="0"/>
                    <a:pt x="3003538" y="60094"/>
                    <a:pt x="3003538" y="134224"/>
                  </a:cubicBezTo>
                  <a:lnTo>
                    <a:pt x="3003538" y="671104"/>
                  </a:lnTo>
                  <a:cubicBezTo>
                    <a:pt x="3003538" y="745234"/>
                    <a:pt x="2943444" y="805328"/>
                    <a:pt x="2869314" y="805328"/>
                  </a:cubicBezTo>
                  <a:lnTo>
                    <a:pt x="134224" y="805328"/>
                  </a:lnTo>
                  <a:cubicBezTo>
                    <a:pt x="60094" y="805328"/>
                    <a:pt x="0" y="745234"/>
                    <a:pt x="0" y="671104"/>
                  </a:cubicBezTo>
                  <a:lnTo>
                    <a:pt x="0" y="1342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062" tIns="165043" rIns="165043" bIns="165043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3300" kern="1200"/>
            </a:p>
          </p:txBody>
        </p:sp>
        <p:sp>
          <p:nvSpPr>
            <p:cNvPr id="71" name="70 Elipse"/>
            <p:cNvSpPr/>
            <p:nvPr/>
          </p:nvSpPr>
          <p:spPr>
            <a:xfrm>
              <a:off x="5256914" y="4889895"/>
              <a:ext cx="1392461" cy="13923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71 Forma libre"/>
            <p:cNvSpPr/>
            <p:nvPr/>
          </p:nvSpPr>
          <p:spPr>
            <a:xfrm>
              <a:off x="8021646" y="4633743"/>
              <a:ext cx="3003538" cy="805328"/>
            </a:xfrm>
            <a:custGeom>
              <a:avLst/>
              <a:gdLst>
                <a:gd name="connsiteX0" fmla="*/ 0 w 3003538"/>
                <a:gd name="connsiteY0" fmla="*/ 134224 h 805328"/>
                <a:gd name="connsiteX1" fmla="*/ 134224 w 3003538"/>
                <a:gd name="connsiteY1" fmla="*/ 0 h 805328"/>
                <a:gd name="connsiteX2" fmla="*/ 2869314 w 3003538"/>
                <a:gd name="connsiteY2" fmla="*/ 0 h 805328"/>
                <a:gd name="connsiteX3" fmla="*/ 3003538 w 3003538"/>
                <a:gd name="connsiteY3" fmla="*/ 134224 h 805328"/>
                <a:gd name="connsiteX4" fmla="*/ 3003538 w 3003538"/>
                <a:gd name="connsiteY4" fmla="*/ 671104 h 805328"/>
                <a:gd name="connsiteX5" fmla="*/ 2869314 w 3003538"/>
                <a:gd name="connsiteY5" fmla="*/ 805328 h 805328"/>
                <a:gd name="connsiteX6" fmla="*/ 134224 w 3003538"/>
                <a:gd name="connsiteY6" fmla="*/ 805328 h 805328"/>
                <a:gd name="connsiteX7" fmla="*/ 0 w 3003538"/>
                <a:gd name="connsiteY7" fmla="*/ 671104 h 805328"/>
                <a:gd name="connsiteX8" fmla="*/ 0 w 3003538"/>
                <a:gd name="connsiteY8" fmla="*/ 134224 h 80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3538" h="805328">
                  <a:moveTo>
                    <a:pt x="0" y="134224"/>
                  </a:moveTo>
                  <a:cubicBezTo>
                    <a:pt x="0" y="60094"/>
                    <a:pt x="60094" y="0"/>
                    <a:pt x="134224" y="0"/>
                  </a:cubicBezTo>
                  <a:lnTo>
                    <a:pt x="2869314" y="0"/>
                  </a:lnTo>
                  <a:cubicBezTo>
                    <a:pt x="2943444" y="0"/>
                    <a:pt x="3003538" y="60094"/>
                    <a:pt x="3003538" y="134224"/>
                  </a:cubicBezTo>
                  <a:lnTo>
                    <a:pt x="3003538" y="671104"/>
                  </a:lnTo>
                  <a:cubicBezTo>
                    <a:pt x="3003538" y="745234"/>
                    <a:pt x="2943444" y="805328"/>
                    <a:pt x="2869314" y="805328"/>
                  </a:cubicBezTo>
                  <a:lnTo>
                    <a:pt x="134224" y="805328"/>
                  </a:lnTo>
                  <a:cubicBezTo>
                    <a:pt x="60094" y="805328"/>
                    <a:pt x="0" y="745234"/>
                    <a:pt x="0" y="671104"/>
                  </a:cubicBezTo>
                  <a:lnTo>
                    <a:pt x="0" y="1342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fillRef>
            <a:effectRef idx="0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062" tIns="165043" rIns="165043" bIns="165043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3300" kern="1200" dirty="0"/>
            </a:p>
          </p:txBody>
        </p:sp>
        <p:sp>
          <p:nvSpPr>
            <p:cNvPr id="76" name="75 Elipse"/>
            <p:cNvSpPr/>
            <p:nvPr/>
          </p:nvSpPr>
          <p:spPr>
            <a:xfrm>
              <a:off x="7188954" y="3844148"/>
              <a:ext cx="1392461" cy="13923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27077"/>
                <a:satOff val="-1234"/>
                <a:lumOff val="5582"/>
                <a:alphaOff val="0"/>
              </a:schemeClr>
            </a:fillRef>
            <a:effectRef idx="0">
              <a:schemeClr val="accent3">
                <a:tint val="50000"/>
                <a:hueOff val="27077"/>
                <a:satOff val="-1234"/>
                <a:lumOff val="558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76 Forma libre"/>
            <p:cNvSpPr/>
            <p:nvPr/>
          </p:nvSpPr>
          <p:spPr>
            <a:xfrm>
              <a:off x="8908643" y="3047669"/>
              <a:ext cx="3003538" cy="805328"/>
            </a:xfrm>
            <a:custGeom>
              <a:avLst/>
              <a:gdLst>
                <a:gd name="connsiteX0" fmla="*/ 0 w 3003538"/>
                <a:gd name="connsiteY0" fmla="*/ 134224 h 805328"/>
                <a:gd name="connsiteX1" fmla="*/ 134224 w 3003538"/>
                <a:gd name="connsiteY1" fmla="*/ 0 h 805328"/>
                <a:gd name="connsiteX2" fmla="*/ 2869314 w 3003538"/>
                <a:gd name="connsiteY2" fmla="*/ 0 h 805328"/>
                <a:gd name="connsiteX3" fmla="*/ 3003538 w 3003538"/>
                <a:gd name="connsiteY3" fmla="*/ 134224 h 805328"/>
                <a:gd name="connsiteX4" fmla="*/ 3003538 w 3003538"/>
                <a:gd name="connsiteY4" fmla="*/ 671104 h 805328"/>
                <a:gd name="connsiteX5" fmla="*/ 2869314 w 3003538"/>
                <a:gd name="connsiteY5" fmla="*/ 805328 h 805328"/>
                <a:gd name="connsiteX6" fmla="*/ 134224 w 3003538"/>
                <a:gd name="connsiteY6" fmla="*/ 805328 h 805328"/>
                <a:gd name="connsiteX7" fmla="*/ 0 w 3003538"/>
                <a:gd name="connsiteY7" fmla="*/ 671104 h 805328"/>
                <a:gd name="connsiteX8" fmla="*/ 0 w 3003538"/>
                <a:gd name="connsiteY8" fmla="*/ 134224 h 80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3538" h="805328">
                  <a:moveTo>
                    <a:pt x="0" y="134224"/>
                  </a:moveTo>
                  <a:cubicBezTo>
                    <a:pt x="0" y="60094"/>
                    <a:pt x="60094" y="0"/>
                    <a:pt x="134224" y="0"/>
                  </a:cubicBezTo>
                  <a:lnTo>
                    <a:pt x="2869314" y="0"/>
                  </a:lnTo>
                  <a:cubicBezTo>
                    <a:pt x="2943444" y="0"/>
                    <a:pt x="3003538" y="60094"/>
                    <a:pt x="3003538" y="134224"/>
                  </a:cubicBezTo>
                  <a:lnTo>
                    <a:pt x="3003538" y="671104"/>
                  </a:lnTo>
                  <a:cubicBezTo>
                    <a:pt x="3003538" y="745234"/>
                    <a:pt x="2943444" y="805328"/>
                    <a:pt x="2869314" y="805328"/>
                  </a:cubicBezTo>
                  <a:lnTo>
                    <a:pt x="134224" y="805328"/>
                  </a:lnTo>
                  <a:cubicBezTo>
                    <a:pt x="60094" y="805328"/>
                    <a:pt x="0" y="745234"/>
                    <a:pt x="0" y="671104"/>
                  </a:cubicBezTo>
                  <a:lnTo>
                    <a:pt x="0" y="1342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fillRef>
            <a:effectRef idx="0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062" tIns="165043" rIns="165043" bIns="165043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3300" kern="1200" dirty="0" smtClean="0"/>
            </a:p>
          </p:txBody>
        </p:sp>
        <p:sp>
          <p:nvSpPr>
            <p:cNvPr id="78" name="77 Elipse"/>
            <p:cNvSpPr/>
            <p:nvPr/>
          </p:nvSpPr>
          <p:spPr>
            <a:xfrm>
              <a:off x="8075952" y="2258073"/>
              <a:ext cx="1392461" cy="13923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54155"/>
                <a:satOff val="-2468"/>
                <a:lumOff val="11164"/>
                <a:alphaOff val="0"/>
              </a:schemeClr>
            </a:fillRef>
            <a:effectRef idx="0">
              <a:schemeClr val="accent3">
                <a:tint val="50000"/>
                <a:hueOff val="54155"/>
                <a:satOff val="-2468"/>
                <a:lumOff val="1116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79" name="78 Diagrama"/>
          <p:cNvGraphicFramePr/>
          <p:nvPr>
            <p:extLst>
              <p:ext uri="{D42A27DB-BD31-4B8C-83A1-F6EECF244321}">
                <p14:modId xmlns:p14="http://schemas.microsoft.com/office/powerpoint/2010/main" xmlns="" val="2220297389"/>
              </p:ext>
            </p:extLst>
          </p:nvPr>
        </p:nvGraphicFramePr>
        <p:xfrm>
          <a:off x="5175730" y="1607549"/>
          <a:ext cx="7240796" cy="511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0" name="79 Rectángulo"/>
          <p:cNvSpPr/>
          <p:nvPr/>
        </p:nvSpPr>
        <p:spPr>
          <a:xfrm>
            <a:off x="58738" y="3336347"/>
            <a:ext cx="2704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sz="2000" dirty="0">
                <a:solidFill>
                  <a:srgbClr val="FFFFFF"/>
                </a:solidFill>
                <a:latin typeface="Candara" pitchFamily="34" charset="0"/>
              </a:rPr>
              <a:t>Ley de Presupuesto Público </a:t>
            </a:r>
            <a:r>
              <a:rPr lang="es-PE" altLang="es-PE" sz="2000" dirty="0" smtClean="0">
                <a:solidFill>
                  <a:srgbClr val="FFFFFF"/>
                </a:solidFill>
                <a:latin typeface="Candara" pitchFamily="34" charset="0"/>
              </a:rPr>
              <a:t>2014</a:t>
            </a:r>
            <a:endParaRPr lang="es-PE" altLang="es-PE" sz="2000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82" name="81 Rectángulo"/>
          <p:cNvSpPr/>
          <p:nvPr/>
        </p:nvSpPr>
        <p:spPr>
          <a:xfrm>
            <a:off x="979663" y="4828169"/>
            <a:ext cx="2553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solidFill>
                  <a:srgbClr val="FFFFFF"/>
                </a:solidFill>
                <a:latin typeface="Candara" pitchFamily="34" charset="0"/>
              </a:rPr>
              <a:t>Impulsar</a:t>
            </a:r>
            <a:r>
              <a:rPr lang="es-PE" sz="1600" b="1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  <a:r>
              <a:rPr lang="es-PE" b="1" dirty="0">
                <a:solidFill>
                  <a:srgbClr val="FFFFFF"/>
                </a:solidFill>
                <a:latin typeface="Candara" pitchFamily="34" charset="0"/>
              </a:rPr>
              <a:t>el logro de los resultados </a:t>
            </a:r>
            <a:r>
              <a:rPr lang="es-PE" sz="1600" dirty="0">
                <a:solidFill>
                  <a:srgbClr val="FFFFFF"/>
                </a:solidFill>
                <a:latin typeface="Candara" pitchFamily="34" charset="0"/>
              </a:rPr>
              <a:t>establecidos en la </a:t>
            </a:r>
            <a:r>
              <a:rPr lang="es-PE" b="1" dirty="0">
                <a:solidFill>
                  <a:srgbClr val="FFFFFF"/>
                </a:solidFill>
                <a:latin typeface="Candara" pitchFamily="34" charset="0"/>
              </a:rPr>
              <a:t>ENDIS  - </a:t>
            </a:r>
            <a:r>
              <a:rPr lang="es-PE" b="1" dirty="0" smtClean="0">
                <a:solidFill>
                  <a:srgbClr val="FFFFFF"/>
                </a:solidFill>
                <a:latin typeface="Candara" pitchFamily="34" charset="0"/>
              </a:rPr>
              <a:t>DIT</a:t>
            </a:r>
            <a:endParaRPr lang="es-PE" altLang="es-PE" b="1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84" name="83 Rectángulo"/>
          <p:cNvSpPr/>
          <p:nvPr/>
        </p:nvSpPr>
        <p:spPr>
          <a:xfrm>
            <a:off x="2884231" y="5916687"/>
            <a:ext cx="2931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altLang="es-PE" sz="1600" b="1" dirty="0" smtClean="0">
                <a:solidFill>
                  <a:srgbClr val="FFFFFF"/>
                </a:solidFill>
                <a:latin typeface="Candara" pitchFamily="34" charset="0"/>
              </a:rPr>
              <a:t>Mejora</a:t>
            </a:r>
            <a:r>
              <a:rPr lang="es-PE" altLang="es-PE" sz="1600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  <a:r>
              <a:rPr lang="es-PE" altLang="es-PE" sz="1600" dirty="0">
                <a:solidFill>
                  <a:srgbClr val="FFFFFF"/>
                </a:solidFill>
                <a:latin typeface="Candara" pitchFamily="34" charset="0"/>
              </a:rPr>
              <a:t>la gestión de la </a:t>
            </a:r>
            <a:r>
              <a:rPr lang="es-PE" altLang="es-PE" sz="1600" b="1" dirty="0">
                <a:solidFill>
                  <a:srgbClr val="FFFFFF"/>
                </a:solidFill>
                <a:latin typeface="Candara" pitchFamily="34" charset="0"/>
              </a:rPr>
              <a:t>prestación de </a:t>
            </a:r>
            <a:r>
              <a:rPr lang="es-PE" altLang="es-PE" sz="1600" b="1" dirty="0" smtClean="0">
                <a:solidFill>
                  <a:srgbClr val="FFFFFF"/>
                </a:solidFill>
                <a:latin typeface="Candara" pitchFamily="34" charset="0"/>
              </a:rPr>
              <a:t>servicios </a:t>
            </a:r>
            <a:r>
              <a:rPr lang="es-PE" altLang="es-PE" sz="1600" dirty="0" smtClean="0">
                <a:solidFill>
                  <a:srgbClr val="FFFFFF"/>
                </a:solidFill>
                <a:latin typeface="Candara" pitchFamily="34" charset="0"/>
              </a:rPr>
              <a:t>de los </a:t>
            </a:r>
            <a:r>
              <a:rPr lang="es-PE" altLang="es-PE" sz="1600" b="1" dirty="0" smtClean="0">
                <a:solidFill>
                  <a:srgbClr val="FFFFFF"/>
                </a:solidFill>
                <a:latin typeface="Candara" pitchFamily="34" charset="0"/>
              </a:rPr>
              <a:t>Programas Presupuestales-DIT</a:t>
            </a:r>
            <a:endParaRPr lang="es-PE" sz="1600" b="1" dirty="0"/>
          </a:p>
        </p:txBody>
      </p:sp>
      <p:sp>
        <p:nvSpPr>
          <p:cNvPr id="32" name="31 Elipse"/>
          <p:cNvSpPr/>
          <p:nvPr/>
        </p:nvSpPr>
        <p:spPr>
          <a:xfrm flipH="1">
            <a:off x="2558931" y="2514737"/>
            <a:ext cx="1567713" cy="1431931"/>
          </a:xfrm>
          <a:prstGeom prst="ellipse">
            <a:avLst/>
          </a:prstGeom>
          <a:blipFill rotWithShape="1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54155"/>
              <a:satOff val="-2468"/>
              <a:lumOff val="111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32 Elipse"/>
          <p:cNvSpPr/>
          <p:nvPr/>
        </p:nvSpPr>
        <p:spPr>
          <a:xfrm flipH="1">
            <a:off x="3459034" y="4074490"/>
            <a:ext cx="1567713" cy="1431931"/>
          </a:xfrm>
          <a:prstGeom prst="ellipse">
            <a:avLst/>
          </a:prstGeom>
          <a:blipFill rotWithShape="1">
            <a:blip r:embed="rId11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27077"/>
              <a:satOff val="-1234"/>
              <a:lumOff val="55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309820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16761</TotalTime>
  <Words>3269</Words>
  <Application>Microsoft Office PowerPoint</Application>
  <PresentationFormat>Personalizado</PresentationFormat>
  <Paragraphs>492</Paragraphs>
  <Slides>28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midis tramite</dc:creator>
  <cp:lastModifiedBy>jnunez</cp:lastModifiedBy>
  <cp:revision>1131</cp:revision>
  <cp:lastPrinted>2014-10-22T23:44:48Z</cp:lastPrinted>
  <dcterms:created xsi:type="dcterms:W3CDTF">2014-02-10T20:23:11Z</dcterms:created>
  <dcterms:modified xsi:type="dcterms:W3CDTF">2015-06-11T16:06:29Z</dcterms:modified>
</cp:coreProperties>
</file>